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91" r:id="rId3"/>
    <p:sldId id="292" r:id="rId4"/>
    <p:sldId id="293" r:id="rId5"/>
    <p:sldId id="296" r:id="rId6"/>
    <p:sldId id="297" r:id="rId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116" d="100"/>
          <a:sy n="116" d="100"/>
        </p:scale>
        <p:origin x="10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A841E05-D087-4335-9798-14056292BC6D}" type="datetimeFigureOut">
              <a:rPr lang="fr-FR" smtClean="0"/>
              <a:pPr/>
              <a:t>07/06/2021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CCE4CE-676C-4ED2-A547-C7FBBD45855C}" type="slidenum">
              <a:rPr lang="fr-FR" smtClean="0"/>
              <a:pPr/>
              <a:t>‹N°›</a:t>
            </a:fld>
            <a:endParaRPr lang="fr-FR"/>
          </a:p>
        </p:txBody>
      </p:sp>
    </p:spTree>
    <p:extLst>
      <p:ext uri="{BB962C8B-B14F-4D97-AF65-F5344CB8AC3E}">
        <p14:creationId xmlns:p14="http://schemas.microsoft.com/office/powerpoint/2010/main" val="270495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2695062144"/>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4218775832"/>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3916416190"/>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2876169732"/>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3394788514"/>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3839867264"/>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3451883031"/>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763844878"/>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636264958"/>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3618106084"/>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FDD0F85-B824-44DD-9CE1-F3CEA962572B}" type="datetimeFigureOut">
              <a:rPr lang="fr-FR" smtClean="0"/>
              <a:pPr/>
              <a:t>07/06/2021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96C89C-DA0C-45D0-BBBA-7C831B93D973}" type="slidenum">
              <a:rPr lang="fr-FR" smtClean="0"/>
              <a:pPr/>
              <a:t>‹N°›</a:t>
            </a:fld>
            <a:endParaRPr lang="fr-FR"/>
          </a:p>
        </p:txBody>
      </p:sp>
    </p:spTree>
    <p:extLst>
      <p:ext uri="{BB962C8B-B14F-4D97-AF65-F5344CB8AC3E}">
        <p14:creationId xmlns:p14="http://schemas.microsoft.com/office/powerpoint/2010/main" val="1351629422"/>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D0F85-B824-44DD-9CE1-F3CEA962572B}" type="datetimeFigureOut">
              <a:rPr lang="fr-FR" smtClean="0"/>
              <a:pPr/>
              <a:t>07/06/2021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6C89C-DA0C-45D0-BBBA-7C831B93D973}" type="slidenum">
              <a:rPr lang="fr-FR" smtClean="0"/>
              <a:pPr/>
              <a:t>‹N°›</a:t>
            </a:fld>
            <a:endParaRPr lang="fr-FR"/>
          </a:p>
        </p:txBody>
      </p:sp>
    </p:spTree>
    <p:extLst>
      <p:ext uri="{BB962C8B-B14F-4D97-AF65-F5344CB8AC3E}">
        <p14:creationId xmlns:p14="http://schemas.microsoft.com/office/powerpoint/2010/main" val="232829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6427"/>
          <a:stretch/>
        </p:blipFill>
        <p:spPr>
          <a:xfrm>
            <a:off x="0" y="-34506"/>
            <a:ext cx="12298261" cy="6892506"/>
          </a:xfrm>
          <a:prstGeom prst="rect">
            <a:avLst/>
          </a:prstGeom>
        </p:spPr>
      </p:pic>
    </p:spTree>
    <p:extLst>
      <p:ext uri="{BB962C8B-B14F-4D97-AF65-F5344CB8AC3E}">
        <p14:creationId xmlns:p14="http://schemas.microsoft.com/office/powerpoint/2010/main" val="2222630526"/>
      </p:ext>
    </p:extLst>
  </p:cSld>
  <p:clrMapOvr>
    <a:masterClrMapping/>
  </p:clrMapOvr>
  <mc:AlternateContent xmlns:mc="http://schemas.openxmlformats.org/markup-compatibility/2006" xmlns:p14="http://schemas.microsoft.com/office/powerpoint/2010/main">
    <mc:Choice Requires="p14">
      <p:transition p14:dur="10" advClick="0" advTm="2538">
        <p:fade/>
      </p:transition>
    </mc:Choice>
    <mc:Fallback xmlns="">
      <p:transition advClick="0" advTm="2538">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ZoneTexte 7"/>
          <p:cNvSpPr txBox="1"/>
          <p:nvPr/>
        </p:nvSpPr>
        <p:spPr>
          <a:xfrm>
            <a:off x="0" y="260161"/>
            <a:ext cx="12192000" cy="646331"/>
          </a:xfrm>
          <a:prstGeom prst="rect">
            <a:avLst/>
          </a:prstGeom>
          <a:gradFill>
            <a:gsLst>
              <a:gs pos="0">
                <a:schemeClr val="dk1">
                  <a:satMod val="103000"/>
                  <a:lumMod val="102000"/>
                  <a:tint val="94000"/>
                </a:schemeClr>
              </a:gs>
              <a:gs pos="20000">
                <a:schemeClr val="dk1">
                  <a:satMod val="110000"/>
                  <a:lumMod val="100000"/>
                  <a:shade val="100000"/>
                </a:schemeClr>
              </a:gs>
              <a:gs pos="100000">
                <a:schemeClr val="dk1">
                  <a:lumMod val="99000"/>
                  <a:satMod val="120000"/>
                  <a:shade val="78000"/>
                </a:schemeClr>
              </a:gs>
            </a:gsLst>
          </a:gra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3600" dirty="0" smtClean="0">
                <a:ln>
                  <a:solidFill>
                    <a:srgbClr val="FFC000"/>
                  </a:solidFill>
                </a:ln>
                <a:solidFill>
                  <a:srgbClr val="F4910C"/>
                </a:solidFill>
                <a:latin typeface="Ink Free" panose="03080402000500000000" pitchFamily="66" charset="0"/>
              </a:rPr>
              <a:t>Le Melon IGP du Haut-Poitou</a:t>
            </a:r>
            <a:endParaRPr lang="fr-FR" sz="1100" dirty="0">
              <a:ln>
                <a:solidFill>
                  <a:srgbClr val="FFC000"/>
                </a:solidFill>
              </a:ln>
              <a:solidFill>
                <a:srgbClr val="F4910C"/>
              </a:solidFill>
              <a:latin typeface="Ink Free" panose="03080402000500000000" pitchFamily="66" charset="0"/>
            </a:endParaRPr>
          </a:p>
        </p:txBody>
      </p:sp>
      <p:sp>
        <p:nvSpPr>
          <p:cNvPr id="13" name="Rectangle 12"/>
          <p:cNvSpPr/>
          <p:nvPr/>
        </p:nvSpPr>
        <p:spPr>
          <a:xfrm>
            <a:off x="443070" y="2728084"/>
            <a:ext cx="4180114" cy="2308324"/>
          </a:xfrm>
          <a:prstGeom prst="rect">
            <a:avLst/>
          </a:prstGeom>
        </p:spPr>
        <p:txBody>
          <a:bodyPr wrap="square">
            <a:spAutoFit/>
          </a:bodyPr>
          <a:lstStyle/>
          <a:p>
            <a:pPr algn="ctr"/>
            <a:r>
              <a:rPr lang="fr-FR" dirty="0" smtClean="0"/>
              <a:t>Le melon du Haut-Poitou est le fruit d’un terroir et d’une production conduite d’après un cahier des charges précis et rigoureux. </a:t>
            </a:r>
          </a:p>
          <a:p>
            <a:pPr algn="ctr"/>
            <a:r>
              <a:rPr lang="fr-FR" dirty="0" smtClean="0"/>
              <a:t>Sa chair ferme, juteuse et son goût  sucré sont garantis par des variétés  sélectionnées exclusivement en  fonction de leurs hautes qualités  gustatives. </a:t>
            </a:r>
            <a:endParaRPr lang="fr-FR" dirty="0"/>
          </a:p>
        </p:txBody>
      </p:sp>
      <p:sp>
        <p:nvSpPr>
          <p:cNvPr id="17" name="ZoneTexte 16"/>
          <p:cNvSpPr txBox="1"/>
          <p:nvPr/>
        </p:nvSpPr>
        <p:spPr>
          <a:xfrm>
            <a:off x="914400" y="1035402"/>
            <a:ext cx="11038115" cy="461665"/>
          </a:xfrm>
          <a:prstGeom prst="rect">
            <a:avLst/>
          </a:prstGeom>
          <a:gradFill>
            <a:gsLst>
              <a:gs pos="0">
                <a:schemeClr val="dk1">
                  <a:satMod val="103000"/>
                  <a:lumMod val="102000"/>
                  <a:tint val="94000"/>
                </a:schemeClr>
              </a:gs>
              <a:gs pos="20000">
                <a:schemeClr val="dk1">
                  <a:satMod val="110000"/>
                  <a:lumMod val="100000"/>
                  <a:shade val="100000"/>
                </a:schemeClr>
              </a:gs>
              <a:gs pos="100000">
                <a:schemeClr val="dk1">
                  <a:lumMod val="99000"/>
                  <a:satMod val="120000"/>
                  <a:shade val="78000"/>
                </a:schemeClr>
              </a:gs>
            </a:gsLst>
          </a:gra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2400" dirty="0" smtClean="0">
                <a:ln>
                  <a:solidFill>
                    <a:srgbClr val="FFC000"/>
                  </a:solidFill>
                </a:ln>
                <a:solidFill>
                  <a:srgbClr val="F4910C"/>
                </a:solidFill>
                <a:latin typeface="Ink Free" panose="03080402000500000000" pitchFamily="66" charset="0"/>
              </a:rPr>
              <a:t>La Région du Haut-Poitou</a:t>
            </a:r>
            <a:endParaRPr lang="fr-FR" sz="900" dirty="0">
              <a:ln>
                <a:solidFill>
                  <a:srgbClr val="FFC000"/>
                </a:solidFill>
              </a:ln>
              <a:solidFill>
                <a:srgbClr val="F4910C"/>
              </a:solidFill>
              <a:latin typeface="Ink Free" panose="03080402000500000000" pitchFamily="66" charset="0"/>
            </a:endParaRPr>
          </a:p>
        </p:txBody>
      </p:sp>
      <p:sp>
        <p:nvSpPr>
          <p:cNvPr id="18" name="Rectangle 17"/>
          <p:cNvSpPr/>
          <p:nvPr/>
        </p:nvSpPr>
        <p:spPr>
          <a:xfrm>
            <a:off x="6174753" y="4684217"/>
            <a:ext cx="5099971" cy="1200329"/>
          </a:xfrm>
          <a:prstGeom prst="rect">
            <a:avLst/>
          </a:prstGeom>
        </p:spPr>
        <p:txBody>
          <a:bodyPr wrap="square">
            <a:spAutoFit/>
          </a:bodyPr>
          <a:lstStyle/>
          <a:p>
            <a:r>
              <a:rPr lang="fr-FR" b="1" dirty="0" smtClean="0"/>
              <a:t>Le Haut-Poitou c’est </a:t>
            </a:r>
            <a:r>
              <a:rPr lang="fr-FR" b="1" dirty="0" smtClean="0"/>
              <a:t>1750</a:t>
            </a:r>
            <a:r>
              <a:rPr lang="fr-FR" b="1" dirty="0" smtClean="0">
                <a:solidFill>
                  <a:srgbClr val="FF0000"/>
                </a:solidFill>
              </a:rPr>
              <a:t> </a:t>
            </a:r>
            <a:r>
              <a:rPr lang="fr-FR" b="1" dirty="0" smtClean="0"/>
              <a:t>Hectares cultivés</a:t>
            </a:r>
            <a:r>
              <a:rPr lang="fr-FR" dirty="0" smtClean="0"/>
              <a:t>, dont </a:t>
            </a:r>
            <a:r>
              <a:rPr lang="fr-FR" b="1" dirty="0" smtClean="0"/>
              <a:t>150Ha </a:t>
            </a:r>
            <a:r>
              <a:rPr lang="fr-FR" b="1" dirty="0" smtClean="0"/>
              <a:t>en BIO</a:t>
            </a:r>
          </a:p>
          <a:p>
            <a:r>
              <a:rPr lang="fr-FR" dirty="0" smtClean="0"/>
              <a:t> sur </a:t>
            </a:r>
            <a:r>
              <a:rPr lang="fr-FR" b="1" dirty="0" smtClean="0"/>
              <a:t>4 départements</a:t>
            </a:r>
            <a:r>
              <a:rPr lang="fr-FR" dirty="0" smtClean="0"/>
              <a:t> : Maine-et-Loire, Indre-et-Loire, Vienne et Deux-Sèvres.</a:t>
            </a:r>
            <a:endParaRPr lang="fr-FR" dirty="0"/>
          </a:p>
        </p:txBody>
      </p:sp>
      <p:pic>
        <p:nvPicPr>
          <p:cNvPr id="1026"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412278">
            <a:off x="5869895" y="1429883"/>
            <a:ext cx="5734330" cy="3244751"/>
          </a:xfrm>
          <a:prstGeom prst="rect">
            <a:avLst/>
          </a:prstGeom>
          <a:noFill/>
          <a:ln w="9525">
            <a:noFill/>
            <a:miter lim="800000"/>
            <a:headEnd/>
            <a:tailEnd/>
          </a:ln>
          <a:effectLst/>
        </p:spPr>
      </p:pic>
    </p:spTree>
    <p:extLst>
      <p:ext uri="{BB962C8B-B14F-4D97-AF65-F5344CB8AC3E}">
        <p14:creationId xmlns:p14="http://schemas.microsoft.com/office/powerpoint/2010/main" val="997412809"/>
      </p:ext>
    </p:extLst>
  </p:cSld>
  <p:clrMapOvr>
    <a:masterClrMapping/>
  </p:clrMapOvr>
  <mc:AlternateContent xmlns:mc="http://schemas.openxmlformats.org/markup-compatibility/2006" xmlns:p14="http://schemas.microsoft.com/office/powerpoint/2010/main">
    <mc:Choice Requires="p14">
      <p:transition p14:dur="10" advClick="0" advTm="18412">
        <p:fade/>
      </p:transition>
    </mc:Choice>
    <mc:Fallback xmlns="">
      <p:transition advClick="0" advTm="184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oneTexte 8"/>
          <p:cNvSpPr txBox="1"/>
          <p:nvPr/>
        </p:nvSpPr>
        <p:spPr>
          <a:xfrm>
            <a:off x="0" y="403217"/>
            <a:ext cx="12192000" cy="646331"/>
          </a:xfrm>
          <a:prstGeom prst="rect">
            <a:avLst/>
          </a:prstGeom>
          <a:gradFill>
            <a:gsLst>
              <a:gs pos="0">
                <a:schemeClr val="dk1">
                  <a:satMod val="103000"/>
                  <a:lumMod val="102000"/>
                  <a:tint val="94000"/>
                </a:schemeClr>
              </a:gs>
              <a:gs pos="20000">
                <a:schemeClr val="dk1">
                  <a:satMod val="110000"/>
                  <a:lumMod val="100000"/>
                  <a:shade val="100000"/>
                </a:schemeClr>
              </a:gs>
              <a:gs pos="100000">
                <a:schemeClr val="dk1">
                  <a:lumMod val="99000"/>
                  <a:satMod val="120000"/>
                  <a:shade val="78000"/>
                </a:schemeClr>
              </a:gs>
            </a:gsLst>
          </a:gra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3600" dirty="0" smtClean="0">
                <a:ln>
                  <a:solidFill>
                    <a:srgbClr val="FFC000"/>
                  </a:solidFill>
                </a:ln>
                <a:solidFill>
                  <a:srgbClr val="F4910C"/>
                </a:solidFill>
                <a:latin typeface="Ink Free" panose="03080402000500000000" pitchFamily="66" charset="0"/>
              </a:rPr>
              <a:t>Historique</a:t>
            </a:r>
            <a:endParaRPr lang="fr-FR" sz="3600" dirty="0">
              <a:ln>
                <a:solidFill>
                  <a:srgbClr val="FFC000"/>
                </a:solidFill>
              </a:ln>
              <a:solidFill>
                <a:srgbClr val="F4910C"/>
              </a:solidFill>
              <a:latin typeface="Ink Free" panose="03080402000500000000" pitchFamily="66" charset="0"/>
            </a:endParaRPr>
          </a:p>
        </p:txBody>
      </p:sp>
      <p:sp>
        <p:nvSpPr>
          <p:cNvPr id="13" name="ZoneTexte 12"/>
          <p:cNvSpPr txBox="1"/>
          <p:nvPr/>
        </p:nvSpPr>
        <p:spPr>
          <a:xfrm>
            <a:off x="97999" y="1188496"/>
            <a:ext cx="11970395" cy="3493264"/>
          </a:xfrm>
          <a:prstGeom prst="rect">
            <a:avLst/>
          </a:prstGeom>
          <a:noFill/>
        </p:spPr>
        <p:txBody>
          <a:bodyPr wrap="square" rtlCol="0">
            <a:spAutoFit/>
          </a:bodyPr>
          <a:lstStyle/>
          <a:p>
            <a:pPr marL="285750" indent="-285750">
              <a:buFont typeface="Arial" panose="020B0604020202020204" pitchFamily="34" charset="0"/>
              <a:buChar char="•"/>
            </a:pPr>
            <a:r>
              <a:rPr lang="fr-FR" b="1" dirty="0" smtClean="0"/>
              <a:t>En 1992</a:t>
            </a:r>
            <a:r>
              <a:rPr lang="fr-FR" dirty="0" smtClean="0"/>
              <a:t>, plusieurs producteurs, soucieux de faire reconnaître leur terroir, créent le Syndicat des Producteurs de Melons du Haut Poitou, socle pour l'obtention des labels, ayant pour objet la défense et la promotion de la marque collective des "</a:t>
            </a:r>
            <a:r>
              <a:rPr lang="fr-FR" b="1" dirty="0" smtClean="0"/>
              <a:t>Maîtres du melon du Haut-Poitou</a:t>
            </a:r>
            <a:r>
              <a:rPr lang="fr-FR" dirty="0" smtClean="0"/>
              <a:t>".</a:t>
            </a:r>
            <a:r>
              <a:rPr lang="fr-FR" dirty="0" smtClean="0"/>
              <a:t> </a:t>
            </a:r>
            <a:endParaRPr lang="fr-FR" dirty="0" smtClean="0"/>
          </a:p>
          <a:p>
            <a:pPr marL="285750" indent="-285750">
              <a:buFont typeface="Arial" panose="020B0604020202020204" pitchFamily="34" charset="0"/>
              <a:buChar char="•"/>
            </a:pPr>
            <a:endParaRPr lang="fr-FR" sz="500" dirty="0" smtClean="0"/>
          </a:p>
          <a:p>
            <a:pPr marL="285750" indent="-285750">
              <a:buFont typeface="Arial" panose="020B0604020202020204" pitchFamily="34" charset="0"/>
              <a:buChar char="•"/>
            </a:pPr>
            <a:r>
              <a:rPr lang="fr-FR" b="1" dirty="0" smtClean="0"/>
              <a:t>En 1996</a:t>
            </a:r>
            <a:r>
              <a:rPr lang="fr-FR" dirty="0" smtClean="0"/>
              <a:t>, Il est le premier melon certifié en France par une </a:t>
            </a:r>
            <a:r>
              <a:rPr lang="fr-FR" dirty="0" smtClean="0"/>
              <a:t>CCP (contrôle conformité Produit) </a:t>
            </a:r>
            <a:r>
              <a:rPr lang="fr-FR" dirty="0" smtClean="0"/>
              <a:t>,</a:t>
            </a:r>
          </a:p>
          <a:p>
            <a:endParaRPr lang="fr-FR" dirty="0" smtClean="0"/>
          </a:p>
          <a:p>
            <a:pPr marL="285750" indent="-285750">
              <a:buFont typeface="Arial" panose="020B0604020202020204" pitchFamily="34" charset="0"/>
              <a:buChar char="•"/>
            </a:pPr>
            <a:r>
              <a:rPr lang="fr-FR" b="1" dirty="0" smtClean="0"/>
              <a:t>En 1998 </a:t>
            </a:r>
            <a:r>
              <a:rPr lang="fr-FR" dirty="0" smtClean="0"/>
              <a:t>Il est également le premier à être reconnu, au niveau européen, en Indication Géographique Protégée (IGP).</a:t>
            </a:r>
          </a:p>
          <a:p>
            <a:endParaRPr lang="fr-FR" dirty="0" smtClean="0"/>
          </a:p>
          <a:p>
            <a:pPr marL="285750" indent="-285750">
              <a:buFont typeface="Arial" panose="020B0604020202020204" pitchFamily="34" charset="0"/>
              <a:buChar char="•"/>
            </a:pPr>
            <a:r>
              <a:rPr lang="fr-FR" b="1" dirty="0" smtClean="0"/>
              <a:t>En 2002</a:t>
            </a:r>
            <a:r>
              <a:rPr lang="fr-FR" dirty="0" smtClean="0"/>
              <a:t>, 10 ans après sa création, c'est le lancement de l'Académie des Maîtres du Melon du Haut Poitou, chargée de le promouvoir dans notre pays et au delà.</a:t>
            </a:r>
          </a:p>
          <a:p>
            <a:endParaRPr lang="fr-FR" dirty="0" smtClean="0"/>
          </a:p>
          <a:p>
            <a:pPr marL="285750" indent="-285750">
              <a:buFont typeface="Arial" panose="020B0604020202020204" pitchFamily="34" charset="0"/>
              <a:buChar char="•"/>
            </a:pPr>
            <a:r>
              <a:rPr lang="fr-FR" dirty="0" smtClean="0"/>
              <a:t>Depuis </a:t>
            </a:r>
            <a:r>
              <a:rPr lang="fr-FR" b="1" dirty="0" smtClean="0"/>
              <a:t>1er janvier 2008</a:t>
            </a:r>
            <a:r>
              <a:rPr lang="fr-FR" dirty="0" smtClean="0"/>
              <a:t>, le Syndicat est reconnu par l’INAO comme Organisme de Défense et de Gestion pour l’IGP « </a:t>
            </a:r>
            <a:r>
              <a:rPr lang="fr-FR" b="1" dirty="0" smtClean="0"/>
              <a:t>Melon du Haut-Poitou</a:t>
            </a:r>
            <a:r>
              <a:rPr lang="fr-FR" dirty="0" smtClean="0"/>
              <a:t> ».</a:t>
            </a: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rcRect b="9023"/>
          <a:stretch>
            <a:fillRect/>
          </a:stretch>
        </p:blipFill>
        <p:spPr>
          <a:xfrm>
            <a:off x="9316882" y="4695823"/>
            <a:ext cx="2751513" cy="1877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ZoneTexte 1"/>
          <p:cNvSpPr txBox="1"/>
          <p:nvPr/>
        </p:nvSpPr>
        <p:spPr>
          <a:xfrm>
            <a:off x="97999" y="4549676"/>
            <a:ext cx="8690918" cy="2308324"/>
          </a:xfrm>
          <a:prstGeom prst="rect">
            <a:avLst/>
          </a:prstGeom>
          <a:noFill/>
        </p:spPr>
        <p:txBody>
          <a:bodyPr wrap="square" rtlCol="0">
            <a:spAutoFit/>
          </a:bodyPr>
          <a:lstStyle/>
          <a:p>
            <a:pPr marL="285750" indent="-285750">
              <a:buFont typeface="Arial" panose="020B0604020202020204" pitchFamily="34" charset="0"/>
              <a:buChar char="•"/>
            </a:pPr>
            <a:r>
              <a:rPr lang="fr-FR" dirty="0"/>
              <a:t>Afin d'être conforme avec la nouvelle loi d'orientation agricole, notre cahier des charges IGP a été consolidé et suites aux modifications apportées, il a été validé par arrêté </a:t>
            </a:r>
            <a:r>
              <a:rPr lang="fr-FR" b="1" dirty="0"/>
              <a:t>le 14 septembre 2011 et publié au Journal Officiel le 2 octobre 2011</a:t>
            </a:r>
            <a:r>
              <a:rPr lang="fr-FR" dirty="0"/>
              <a:t>.</a:t>
            </a:r>
          </a:p>
          <a:p>
            <a:endParaRPr lang="fr-FR" dirty="0"/>
          </a:p>
          <a:p>
            <a:pPr marL="285750" indent="-285750">
              <a:buFont typeface="Arial" panose="020B0604020202020204" pitchFamily="34" charset="0"/>
              <a:buChar char="•"/>
            </a:pPr>
            <a:r>
              <a:rPr lang="fr-FR" b="1" dirty="0"/>
              <a:t>En 2014, </a:t>
            </a:r>
            <a:r>
              <a:rPr lang="fr-FR" dirty="0"/>
              <a:t>le melon du Haut-Poitou a vu </a:t>
            </a:r>
            <a:r>
              <a:rPr lang="fr-FR" b="1" dirty="0"/>
              <a:t>la création de marques communes </a:t>
            </a:r>
            <a:r>
              <a:rPr lang="fr-FR" dirty="0"/>
              <a:t> Melon de Maitre et Premium, avec packaging unique. </a:t>
            </a:r>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En 2020 : lancement de la gamme « LE BIO »</a:t>
            </a:r>
            <a:endParaRPr lang="fr-FR" dirty="0" smtClean="0"/>
          </a:p>
        </p:txBody>
      </p:sp>
    </p:spTree>
    <p:extLst>
      <p:ext uri="{BB962C8B-B14F-4D97-AF65-F5344CB8AC3E}">
        <p14:creationId xmlns:p14="http://schemas.microsoft.com/office/powerpoint/2010/main" val="4214110342"/>
      </p:ext>
    </p:extLst>
  </p:cSld>
  <p:clrMapOvr>
    <a:masterClrMapping/>
  </p:clrMapOvr>
  <mc:AlternateContent xmlns:mc="http://schemas.openxmlformats.org/markup-compatibility/2006" xmlns:p14="http://schemas.microsoft.com/office/powerpoint/2010/main">
    <mc:Choice Requires="p14">
      <p:transition p14:dur="10" advClick="0" advTm="33174">
        <p:fade/>
      </p:transition>
    </mc:Choice>
    <mc:Fallback xmlns="">
      <p:transition advClick="0" advTm="331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5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500"/>
                                        <p:tgtEl>
                                          <p:spTgt spid="1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6" end="6"/>
                                            </p:txEl>
                                          </p:spTgt>
                                        </p:tgtEl>
                                        <p:attrNameLst>
                                          <p:attrName>style.visibility</p:attrName>
                                        </p:attrNameLst>
                                      </p:cBhvr>
                                      <p:to>
                                        <p:strVal val="visible"/>
                                      </p:to>
                                    </p:set>
                                    <p:animEffect transition="in" filter="fade">
                                      <p:cBhvr>
                                        <p:cTn id="20" dur="500"/>
                                        <p:tgtEl>
                                          <p:spTgt spid="1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animEffect transition="in" filter="fade">
                                      <p:cBhvr>
                                        <p:cTn id="25" dur="500"/>
                                        <p:tgtEl>
                                          <p:spTgt spid="1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5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21" name="Rectangle 1"/>
          <p:cNvSpPr>
            <a:spLocks noChangeArrowheads="1"/>
          </p:cNvSpPr>
          <p:nvPr/>
        </p:nvSpPr>
        <p:spPr bwMode="auto">
          <a:xfrm>
            <a:off x="1932316" y="3071806"/>
            <a:ext cx="110799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2" fontAlgn="base">
              <a:spcBef>
                <a:spcPct val="0"/>
              </a:spcBef>
              <a:spcAft>
                <a:spcPct val="0"/>
              </a:spcAft>
            </a:pPr>
            <a:endParaRPr kumimoji="0" lang="fr-FR" sz="8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endParaRPr>
          </a:p>
        </p:txBody>
      </p:sp>
      <p:sp>
        <p:nvSpPr>
          <p:cNvPr id="14" name="ZoneTexte 13"/>
          <p:cNvSpPr txBox="1"/>
          <p:nvPr/>
        </p:nvSpPr>
        <p:spPr>
          <a:xfrm>
            <a:off x="181155" y="1026544"/>
            <a:ext cx="11766430" cy="2585323"/>
          </a:xfrm>
          <a:prstGeom prst="rect">
            <a:avLst/>
          </a:prstGeom>
          <a:noFill/>
        </p:spPr>
        <p:txBody>
          <a:bodyPr wrap="square" rtlCol="0">
            <a:spAutoFit/>
          </a:bodyPr>
          <a:lstStyle/>
          <a:p>
            <a:pPr algn="just">
              <a:buFontTx/>
              <a:buChar char="-"/>
            </a:pPr>
            <a:r>
              <a:rPr lang="fr-FR" dirty="0" smtClean="0"/>
              <a:t>Notre </a:t>
            </a:r>
            <a:r>
              <a:rPr lang="fr-FR" b="1" dirty="0" smtClean="0"/>
              <a:t>Label IGP</a:t>
            </a:r>
            <a:r>
              <a:rPr lang="fr-FR" dirty="0" smtClean="0"/>
              <a:t>, gage de qualité de notre produit,</a:t>
            </a:r>
          </a:p>
          <a:p>
            <a:pPr algn="just">
              <a:buFontTx/>
              <a:buChar char="-"/>
            </a:pPr>
            <a:r>
              <a:rPr lang="fr-FR" dirty="0" smtClean="0"/>
              <a:t> </a:t>
            </a:r>
            <a:r>
              <a:rPr lang="fr-FR" b="1" dirty="0" smtClean="0"/>
              <a:t>L’Origine géographique et ce terroir d’exception</a:t>
            </a:r>
            <a:r>
              <a:rPr lang="fr-FR" dirty="0" smtClean="0"/>
              <a:t>, avec des sols</a:t>
            </a:r>
            <a:r>
              <a:rPr lang="fr-FR" b="1" dirty="0" smtClean="0"/>
              <a:t> argilo-calcaire</a:t>
            </a:r>
            <a:r>
              <a:rPr lang="fr-FR" dirty="0" smtClean="0"/>
              <a:t> qui retiennent l’eau hivernale et la restituent aux racines des plantes durant la saison estivale</a:t>
            </a:r>
            <a:r>
              <a:rPr lang="fr-FR" b="1" dirty="0" smtClean="0"/>
              <a:t>, limitant l’utilisation de l’eau. </a:t>
            </a:r>
          </a:p>
          <a:p>
            <a:pPr algn="just">
              <a:buFontTx/>
              <a:buChar char="-"/>
            </a:pPr>
            <a:r>
              <a:rPr lang="fr-FR" dirty="0" smtClean="0"/>
              <a:t>Le terroir qui, combiné au climat chaud le jour et frais la nuit, nous assure un repas </a:t>
            </a:r>
            <a:r>
              <a:rPr lang="fr-FR" dirty="0" err="1" smtClean="0"/>
              <a:t>nocturene</a:t>
            </a:r>
            <a:r>
              <a:rPr lang="fr-FR" dirty="0" smtClean="0"/>
              <a:t> des plantes </a:t>
            </a:r>
            <a:r>
              <a:rPr lang="fr-FR" dirty="0" err="1" smtClean="0"/>
              <a:t>necessaire</a:t>
            </a:r>
            <a:r>
              <a:rPr lang="fr-FR" dirty="0" smtClean="0"/>
              <a:t> à une maturité progressive et a une </a:t>
            </a:r>
            <a:r>
              <a:rPr lang="fr-FR" dirty="0" err="1" smtClean="0"/>
              <a:t>tranfo</a:t>
            </a:r>
            <a:r>
              <a:rPr lang="fr-FR" dirty="0" smtClean="0"/>
              <a:t> des sucres .</a:t>
            </a:r>
          </a:p>
          <a:p>
            <a:pPr algn="just">
              <a:buFontTx/>
              <a:buChar char="-"/>
            </a:pPr>
            <a:r>
              <a:rPr lang="fr-FR" b="1" dirty="0" smtClean="0"/>
              <a:t>La rotation de cultures est de minimum 6 ans entre 2 cultures de melons </a:t>
            </a:r>
            <a:r>
              <a:rPr lang="fr-FR" dirty="0" smtClean="0"/>
              <a:t>sur une même parcelle pour laisser du repos à la terre,</a:t>
            </a:r>
          </a:p>
          <a:p>
            <a:pPr algn="just">
              <a:buFontTx/>
              <a:buChar char="-"/>
            </a:pPr>
            <a:r>
              <a:rPr lang="fr-FR" dirty="0" smtClean="0"/>
              <a:t>Les échanges réguliers entre producteurs au sein du groupe permettent la pérennité de la qualité, car ils sont proches géographiquement et partagent les mêmes problématiques. </a:t>
            </a:r>
          </a:p>
        </p:txBody>
      </p:sp>
      <p:pic>
        <p:nvPicPr>
          <p:cNvPr id="15" name="Image 14"/>
          <p:cNvPicPr>
            <a:picLocks noChangeAspect="1"/>
          </p:cNvPicPr>
          <p:nvPr/>
        </p:nvPicPr>
        <p:blipFill rotWithShape="1">
          <a:blip cstate="print">
            <a:extLst>
              <a:ext uri="{28A0092B-C50C-407E-A947-70E740481C1C}">
                <a14:useLocalDpi xmlns:a14="http://schemas.microsoft.com/office/drawing/2010/main" val="0"/>
              </a:ext>
            </a:extLst>
          </a:blip>
          <a:srcRect l="16099" t="26628" r="22595" b="14572"/>
          <a:stretch/>
        </p:blipFill>
        <p:spPr>
          <a:xfrm>
            <a:off x="6280029" y="3510327"/>
            <a:ext cx="3211811" cy="2053718"/>
          </a:xfrm>
          <a:prstGeom prst="rect">
            <a:avLst/>
          </a:prstGeom>
          <a:ln>
            <a:noFill/>
          </a:ln>
          <a:effectLst>
            <a:softEdge rad="112500"/>
          </a:effectLst>
        </p:spPr>
      </p:pic>
      <p:sp>
        <p:nvSpPr>
          <p:cNvPr id="16" name="ZoneTexte 15"/>
          <p:cNvSpPr txBox="1"/>
          <p:nvPr/>
        </p:nvSpPr>
        <p:spPr>
          <a:xfrm>
            <a:off x="0" y="282453"/>
            <a:ext cx="12192000" cy="646331"/>
          </a:xfrm>
          <a:prstGeom prst="rect">
            <a:avLst/>
          </a:prstGeom>
          <a:gradFill>
            <a:gsLst>
              <a:gs pos="0">
                <a:schemeClr val="dk1">
                  <a:satMod val="103000"/>
                  <a:lumMod val="102000"/>
                  <a:tint val="94000"/>
                </a:schemeClr>
              </a:gs>
              <a:gs pos="20000">
                <a:schemeClr val="dk1">
                  <a:satMod val="110000"/>
                  <a:lumMod val="100000"/>
                  <a:shade val="100000"/>
                </a:schemeClr>
              </a:gs>
              <a:gs pos="100000">
                <a:schemeClr val="dk1">
                  <a:lumMod val="99000"/>
                  <a:satMod val="120000"/>
                  <a:shade val="78000"/>
                </a:schemeClr>
              </a:gs>
            </a:gsLst>
          </a:gra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3600" dirty="0" smtClean="0">
                <a:ln>
                  <a:solidFill>
                    <a:srgbClr val="FFC000"/>
                  </a:solidFill>
                </a:ln>
                <a:solidFill>
                  <a:srgbClr val="F4910C"/>
                </a:solidFill>
                <a:latin typeface="Ink Free" panose="03080402000500000000" pitchFamily="66" charset="0"/>
              </a:rPr>
              <a:t>Les forces du melon du Haut-Poitou</a:t>
            </a:r>
            <a:endParaRPr lang="fr-FR" sz="1100" dirty="0">
              <a:ln>
                <a:solidFill>
                  <a:srgbClr val="FFC000"/>
                </a:solidFill>
              </a:ln>
              <a:solidFill>
                <a:srgbClr val="F4910C"/>
              </a:solidFill>
              <a:latin typeface="Ink Free" panose="03080402000500000000" pitchFamily="66" charset="0"/>
            </a:endParaRPr>
          </a:p>
        </p:txBody>
      </p:sp>
      <p:sp>
        <p:nvSpPr>
          <p:cNvPr id="17" name="ZoneTexte 16"/>
          <p:cNvSpPr txBox="1"/>
          <p:nvPr/>
        </p:nvSpPr>
        <p:spPr>
          <a:xfrm>
            <a:off x="189781" y="3821510"/>
            <a:ext cx="5874589" cy="2585323"/>
          </a:xfrm>
          <a:prstGeom prst="rect">
            <a:avLst/>
          </a:prstGeom>
          <a:noFill/>
        </p:spPr>
        <p:txBody>
          <a:bodyPr wrap="square" rtlCol="0">
            <a:spAutoFit/>
          </a:bodyPr>
          <a:lstStyle/>
          <a:p>
            <a:pPr marL="285750" indent="-285750" algn="just">
              <a:buFontTx/>
              <a:buChar char="-"/>
            </a:pPr>
            <a:r>
              <a:rPr lang="fr-FR" b="1" dirty="0" smtClean="0"/>
              <a:t>12 </a:t>
            </a:r>
            <a:r>
              <a:rPr lang="fr-FR" b="1" dirty="0" smtClean="0"/>
              <a:t>Experts</a:t>
            </a:r>
            <a:r>
              <a:rPr lang="fr-FR" dirty="0" smtClean="0"/>
              <a:t> participent activement à la définition de la qualité des melons du Haut-Poitou et la promotion de son terroir et du savoir-faire de ses producteurs.  </a:t>
            </a:r>
          </a:p>
          <a:p>
            <a:pPr marL="285750" indent="-285750" algn="just">
              <a:buFontTx/>
              <a:buChar char="-"/>
            </a:pPr>
            <a:r>
              <a:rPr lang="fr-FR" dirty="0" smtClean="0"/>
              <a:t>Ils se réunissent </a:t>
            </a:r>
            <a:r>
              <a:rPr lang="fr-FR" b="1" dirty="0" smtClean="0"/>
              <a:t>1 fois par semaine</a:t>
            </a:r>
            <a:r>
              <a:rPr lang="fr-FR" dirty="0" smtClean="0"/>
              <a:t> l’été, pour goûter des melons issus de nouvelles variétés. Les fruits sont testés </a:t>
            </a:r>
            <a:r>
              <a:rPr lang="fr-FR" b="1" dirty="0" smtClean="0"/>
              <a:t>selon 10 critères </a:t>
            </a:r>
            <a:r>
              <a:rPr lang="fr-FR" dirty="0" smtClean="0"/>
              <a:t>prenant en compte  l’aspect, l’odeur, les arômes, la texture, la fermeté et le goût, dans le but de  garantir, saison après saison, les saveurs et les spécificités gustatives des melons du Haut-Poitou.</a:t>
            </a:r>
            <a:endParaRPr lang="fr-FR" dirty="0"/>
          </a:p>
        </p:txBody>
      </p:sp>
      <p:pic>
        <p:nvPicPr>
          <p:cNvPr id="19" name="Image 18"/>
          <p:cNvPicPr>
            <a:picLocks noChangeAspect="1"/>
          </p:cNvPicPr>
          <p:nvPr/>
        </p:nvPicPr>
        <p:blipFill>
          <a:blip cstate="print">
            <a:extLst>
              <a:ext uri="{28A0092B-C50C-407E-A947-70E740481C1C}">
                <a14:useLocalDpi xmlns:a14="http://schemas.microsoft.com/office/drawing/2010/main" val="0"/>
              </a:ext>
            </a:extLst>
          </a:blip>
          <a:srcRect l="27094" t="15552"/>
          <a:stretch>
            <a:fillRect/>
          </a:stretch>
        </p:blipFill>
        <p:spPr>
          <a:xfrm>
            <a:off x="10032521" y="3554083"/>
            <a:ext cx="1794293" cy="2771160"/>
          </a:xfrm>
          <a:prstGeom prst="rect">
            <a:avLst/>
          </a:prstGeom>
          <a:ln>
            <a:noFill/>
          </a:ln>
          <a:effectLst>
            <a:softEdge rad="112500"/>
          </a:effectLst>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rcRect b="9023"/>
          <a:stretch>
            <a:fillRect/>
          </a:stretch>
        </p:blipFill>
        <p:spPr>
          <a:xfrm>
            <a:off x="6981901" y="3554083"/>
            <a:ext cx="4129038" cy="281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9593645"/>
      </p:ext>
    </p:extLst>
  </p:cSld>
  <p:clrMapOvr>
    <a:masterClrMapping/>
  </p:clrMapOvr>
  <mc:AlternateContent xmlns:mc="http://schemas.openxmlformats.org/markup-compatibility/2006" xmlns:p14="http://schemas.microsoft.com/office/powerpoint/2010/main">
    <mc:Choice Requires="p14">
      <p:transition p14:dur="10" advClick="0" advTm="32565">
        <p:fade/>
      </p:transition>
    </mc:Choice>
    <mc:Fallback xmlns="">
      <p:transition advClick="0" advTm="325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1000"/>
                                        <p:tgtEl>
                                          <p:spTgt spid="17">
                                            <p:txEl>
                                              <p:pRg st="0" end="0"/>
                                            </p:txEl>
                                          </p:spTgt>
                                        </p:tgtEl>
                                      </p:cBhvr>
                                    </p:animEffect>
                                    <p:anim calcmode="lin" valueType="num">
                                      <p:cBhvr>
                                        <p:cTn id="4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xEl>
                                              <p:pRg st="1" end="1"/>
                                            </p:txEl>
                                          </p:spTgt>
                                        </p:tgtEl>
                                        <p:attrNameLst>
                                          <p:attrName>style.visibility</p:attrName>
                                        </p:attrNameLst>
                                      </p:cBhvr>
                                      <p:to>
                                        <p:strVal val="visible"/>
                                      </p:to>
                                    </p:set>
                                    <p:animEffect transition="in" filter="fade">
                                      <p:cBhvr>
                                        <p:cTn id="49" dur="1000"/>
                                        <p:tgtEl>
                                          <p:spTgt spid="17">
                                            <p:txEl>
                                              <p:pRg st="1" end="1"/>
                                            </p:txEl>
                                          </p:spTgt>
                                        </p:tgtEl>
                                      </p:cBhvr>
                                    </p:animEffect>
                                    <p:anim calcmode="lin" valueType="num">
                                      <p:cBhvr>
                                        <p:cTn id="50"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par>
                                <p:cTn id="57" presetID="22" presetClass="entr" presetSubtype="4"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621104" y="1149739"/>
            <a:ext cx="3547930" cy="2660947"/>
          </a:xfrm>
          <a:prstGeom prst="rect">
            <a:avLst/>
          </a:prstGeom>
          <a:ln>
            <a:noFill/>
          </a:ln>
          <a:effectLst>
            <a:softEdge rad="112500"/>
          </a:effectLst>
        </p:spPr>
      </p:pic>
      <p:pic>
        <p:nvPicPr>
          <p:cNvPr id="6" name="Image 5"/>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4008331" y="4132262"/>
            <a:ext cx="3547929" cy="2660946"/>
          </a:xfrm>
          <a:prstGeom prst="rect">
            <a:avLst/>
          </a:prstGeom>
          <a:ln>
            <a:noFill/>
          </a:ln>
          <a:effectLst>
            <a:softEdge rad="112500"/>
          </a:effectLst>
        </p:spPr>
      </p:pic>
      <p:pic>
        <p:nvPicPr>
          <p:cNvPr id="7" name="Image 6"/>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499933" y="1245160"/>
            <a:ext cx="3897373" cy="2565526"/>
          </a:xfrm>
          <a:prstGeom prst="rect">
            <a:avLst/>
          </a:prstGeom>
          <a:ln>
            <a:noFill/>
          </a:ln>
          <a:effectLst>
            <a:softEdge rad="112500"/>
          </a:effectLst>
        </p:spPr>
      </p:pic>
      <p:sp>
        <p:nvSpPr>
          <p:cNvPr id="3" name="ZoneTexte 2"/>
          <p:cNvSpPr txBox="1"/>
          <p:nvPr/>
        </p:nvSpPr>
        <p:spPr>
          <a:xfrm>
            <a:off x="9397306" y="5950233"/>
            <a:ext cx="1243913" cy="276999"/>
          </a:xfrm>
          <a:prstGeom prst="rect">
            <a:avLst/>
          </a:prstGeom>
          <a:solidFill>
            <a:srgbClr val="FF3399"/>
          </a:solidFill>
          <a:ln>
            <a:solidFill>
              <a:schemeClr val="tx1"/>
            </a:solidFill>
          </a:ln>
        </p:spPr>
        <p:txBody>
          <a:bodyPr wrap="square" rtlCol="0">
            <a:spAutoFit/>
          </a:bodyPr>
          <a:lstStyle/>
          <a:p>
            <a:r>
              <a:rPr lang="fr-FR" sz="1200" dirty="0" smtClean="0">
                <a:latin typeface="Calibri" panose="020F0502020204030204" pitchFamily="34" charset="0"/>
                <a:cs typeface="Calibri" panose="020F0502020204030204" pitchFamily="34" charset="0"/>
              </a:rPr>
              <a:t>Melon de Maître</a:t>
            </a:r>
            <a:endParaRPr lang="fr-FR" sz="1200" dirty="0">
              <a:latin typeface="Calibri" panose="020F0502020204030204" pitchFamily="34" charset="0"/>
              <a:cs typeface="Calibri" panose="020F0502020204030204" pitchFamily="34" charset="0"/>
            </a:endParaRPr>
          </a:p>
        </p:txBody>
      </p:sp>
      <p:sp>
        <p:nvSpPr>
          <p:cNvPr id="8" name="ZoneTexte 7"/>
          <p:cNvSpPr txBox="1"/>
          <p:nvPr/>
        </p:nvSpPr>
        <p:spPr>
          <a:xfrm>
            <a:off x="2786820" y="5917637"/>
            <a:ext cx="790832" cy="276999"/>
          </a:xfrm>
          <a:prstGeom prst="rect">
            <a:avLst/>
          </a:prstGeom>
          <a:solidFill>
            <a:srgbClr val="92D050"/>
          </a:solidFill>
          <a:ln>
            <a:solidFill>
              <a:schemeClr val="tx1"/>
            </a:solidFill>
          </a:ln>
        </p:spPr>
        <p:txBody>
          <a:bodyPr wrap="square" rtlCol="0">
            <a:spAutoFit/>
          </a:bodyPr>
          <a:lstStyle/>
          <a:p>
            <a:r>
              <a:rPr lang="fr-FR" sz="1200" dirty="0" smtClean="0">
                <a:latin typeface="Calibri" panose="020F0502020204030204" pitchFamily="34" charset="0"/>
                <a:cs typeface="Calibri" panose="020F0502020204030204" pitchFamily="34" charset="0"/>
              </a:rPr>
              <a:t>Premium</a:t>
            </a:r>
            <a:endParaRPr lang="fr-FR" sz="1200" dirty="0">
              <a:latin typeface="Calibri" panose="020F0502020204030204" pitchFamily="34" charset="0"/>
              <a:cs typeface="Calibri" panose="020F0502020204030204" pitchFamily="34" charset="0"/>
            </a:endParaRPr>
          </a:p>
        </p:txBody>
      </p:sp>
      <p:pic>
        <p:nvPicPr>
          <p:cNvPr id="12" name="Image 11"/>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rot="422991">
            <a:off x="9334162" y="3726093"/>
            <a:ext cx="1849051" cy="2162432"/>
          </a:xfrm>
          <a:prstGeom prst="rect">
            <a:avLst/>
          </a:prstGeom>
          <a:ln>
            <a:noFill/>
          </a:ln>
          <a:effectLst>
            <a:softEdge rad="112500"/>
          </a:effectLst>
        </p:spPr>
      </p:pic>
      <p:sp>
        <p:nvSpPr>
          <p:cNvPr id="13" name="ZoneTexte 12"/>
          <p:cNvSpPr txBox="1"/>
          <p:nvPr/>
        </p:nvSpPr>
        <p:spPr>
          <a:xfrm>
            <a:off x="0" y="82876"/>
            <a:ext cx="12191999" cy="646331"/>
          </a:xfrm>
          <a:prstGeom prst="rect">
            <a:avLst/>
          </a:prstGeom>
          <a:gradFill>
            <a:gsLst>
              <a:gs pos="0">
                <a:schemeClr val="dk1">
                  <a:satMod val="103000"/>
                  <a:lumMod val="102000"/>
                  <a:tint val="94000"/>
                </a:schemeClr>
              </a:gs>
              <a:gs pos="20000">
                <a:schemeClr val="dk1">
                  <a:satMod val="110000"/>
                  <a:lumMod val="100000"/>
                  <a:shade val="100000"/>
                </a:schemeClr>
              </a:gs>
              <a:gs pos="100000">
                <a:schemeClr val="dk1">
                  <a:lumMod val="99000"/>
                  <a:satMod val="120000"/>
                  <a:shade val="78000"/>
                </a:schemeClr>
              </a:gs>
            </a:gsLst>
          </a:gra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3600" dirty="0" smtClean="0">
                <a:ln>
                  <a:solidFill>
                    <a:srgbClr val="FFC000"/>
                  </a:solidFill>
                </a:ln>
                <a:solidFill>
                  <a:srgbClr val="F4910C"/>
                </a:solidFill>
                <a:latin typeface="Ink Free" panose="03080402000500000000" pitchFamily="66" charset="0"/>
              </a:rPr>
              <a:t>Les différentes marques IGP</a:t>
            </a:r>
          </a:p>
        </p:txBody>
      </p:sp>
      <p:pic>
        <p:nvPicPr>
          <p:cNvPr id="2" name="Image 1"/>
          <p:cNvPicPr>
            <a:picLocks noChangeAspect="1"/>
          </p:cNvPicPr>
          <p:nvPr/>
        </p:nvPicPr>
        <p:blipFill rotWithShape="1">
          <a:blip r:embed="rId3"/>
          <a:srcRect l="7778" t="29383" r="2222" b="11852"/>
          <a:stretch/>
        </p:blipFill>
        <p:spPr>
          <a:xfrm>
            <a:off x="609599" y="1566332"/>
            <a:ext cx="10972800" cy="4030133"/>
          </a:xfrm>
          <a:prstGeom prst="rect">
            <a:avLst/>
          </a:prstGeom>
        </p:spPr>
      </p:pic>
      <p:sp>
        <p:nvSpPr>
          <p:cNvPr id="16" name="ZoneTexte 15"/>
          <p:cNvSpPr txBox="1"/>
          <p:nvPr/>
        </p:nvSpPr>
        <p:spPr>
          <a:xfrm>
            <a:off x="5700583" y="990046"/>
            <a:ext cx="790832" cy="276999"/>
          </a:xfrm>
          <a:prstGeom prst="rect">
            <a:avLst/>
          </a:prstGeom>
          <a:solidFill>
            <a:schemeClr val="accent6">
              <a:lumMod val="75000"/>
            </a:schemeClr>
          </a:solidFill>
          <a:ln>
            <a:solidFill>
              <a:schemeClr val="tx1"/>
            </a:solidFill>
          </a:ln>
        </p:spPr>
        <p:txBody>
          <a:bodyPr wrap="square" rtlCol="0">
            <a:spAutoFit/>
          </a:bodyPr>
          <a:lstStyle/>
          <a:p>
            <a:pPr algn="ctr"/>
            <a:r>
              <a:rPr lang="fr-FR" sz="1200" dirty="0" smtClean="0">
                <a:latin typeface="Calibri" panose="020F0502020204030204" pitchFamily="34" charset="0"/>
                <a:cs typeface="Calibri" panose="020F0502020204030204" pitchFamily="34" charset="0"/>
              </a:rPr>
              <a:t>Le BIO</a:t>
            </a:r>
            <a:endParaRPr lang="fr-F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9480519"/>
      </p:ext>
    </p:extLst>
  </p:cSld>
  <p:clrMapOvr>
    <a:masterClrMapping/>
  </p:clrMapOvr>
  <mc:AlternateContent xmlns:mc="http://schemas.openxmlformats.org/markup-compatibility/2006" xmlns:p14="http://schemas.microsoft.com/office/powerpoint/2010/main">
    <mc:Choice Requires="p14">
      <p:transition p14:dur="10" advClick="0" advTm="17608">
        <p:fade/>
      </p:transition>
    </mc:Choice>
    <mc:Fallback xmlns="">
      <p:transition advClick="0" advTm="176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50"/>
                                        <p:tgtEl>
                                          <p:spTgt spid="3"/>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500"/>
                                        <p:tgtEl>
                                          <p:spTgt spid="5"/>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par>
                          <p:cTn id="20" fill="hold">
                            <p:stCondLst>
                              <p:cond delay="50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500" fill="hold"/>
                                        <p:tgtEl>
                                          <p:spTgt spid="12"/>
                                        </p:tgtEl>
                                        <p:attrNameLst>
                                          <p:attrName>ppt_w</p:attrName>
                                        </p:attrNameLst>
                                      </p:cBhvr>
                                      <p:tavLst>
                                        <p:tav tm="0">
                                          <p:val>
                                            <p:fltVal val="0"/>
                                          </p:val>
                                        </p:tav>
                                        <p:tav tm="100000">
                                          <p:val>
                                            <p:strVal val="#ppt_w"/>
                                          </p:val>
                                        </p:tav>
                                      </p:tavLst>
                                    </p:anim>
                                    <p:anim calcmode="lin" valueType="num">
                                      <p:cBhvr>
                                        <p:cTn id="24" dur="1500" fill="hold"/>
                                        <p:tgtEl>
                                          <p:spTgt spid="12"/>
                                        </p:tgtEl>
                                        <p:attrNameLst>
                                          <p:attrName>ppt_h</p:attrName>
                                        </p:attrNameLst>
                                      </p:cBhvr>
                                      <p:tavLst>
                                        <p:tav tm="0">
                                          <p:val>
                                            <p:fltVal val="0"/>
                                          </p:val>
                                        </p:tav>
                                        <p:tav tm="100000">
                                          <p:val>
                                            <p:strVal val="#ppt_h"/>
                                          </p:val>
                                        </p:tav>
                                      </p:tavLst>
                                    </p:anim>
                                    <p:animEffect transition="in" filter="fade">
                                      <p:cBhvr>
                                        <p:cTn id="25" dur="1500"/>
                                        <p:tgtEl>
                                          <p:spTgt spid="12"/>
                                        </p:tgtEl>
                                      </p:cBhvr>
                                    </p:animEffect>
                                  </p:childTnLst>
                                </p:cTn>
                              </p:par>
                            </p:childTnLst>
                          </p:cTn>
                        </p:par>
                        <p:par>
                          <p:cTn id="26" fill="hold">
                            <p:stCondLst>
                              <p:cond delay="6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1000"/>
                                        <p:tgtEl>
                                          <p:spTgt spid="6"/>
                                        </p:tgtEl>
                                      </p:cBhvr>
                                    </p:animEffect>
                                  </p:childTnLst>
                                </p:cTn>
                              </p:par>
                            </p:childTnLst>
                          </p:cTn>
                        </p:par>
                        <p:par>
                          <p:cTn id="30" fill="hold">
                            <p:stCondLst>
                              <p:cond delay="7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8" name="ZoneTexte 7"/>
          <p:cNvSpPr txBox="1"/>
          <p:nvPr/>
        </p:nvSpPr>
        <p:spPr>
          <a:xfrm>
            <a:off x="2450755" y="271854"/>
            <a:ext cx="7290489" cy="646331"/>
          </a:xfrm>
          <a:prstGeom prst="rect">
            <a:avLst/>
          </a:prstGeom>
          <a:gradFill>
            <a:gsLst>
              <a:gs pos="0">
                <a:schemeClr val="dk1">
                  <a:satMod val="103000"/>
                  <a:lumMod val="102000"/>
                  <a:tint val="94000"/>
                </a:schemeClr>
              </a:gs>
              <a:gs pos="20000">
                <a:schemeClr val="dk1">
                  <a:satMod val="110000"/>
                  <a:lumMod val="100000"/>
                  <a:shade val="100000"/>
                </a:schemeClr>
              </a:gs>
              <a:gs pos="100000">
                <a:schemeClr val="dk1">
                  <a:lumMod val="99000"/>
                  <a:satMod val="120000"/>
                  <a:shade val="78000"/>
                </a:schemeClr>
              </a:gs>
            </a:gsLst>
          </a:gra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3600" dirty="0" smtClean="0">
                <a:ln>
                  <a:solidFill>
                    <a:srgbClr val="FFC000"/>
                  </a:solidFill>
                </a:ln>
                <a:solidFill>
                  <a:srgbClr val="F4910C"/>
                </a:solidFill>
                <a:latin typeface="Ink Free" panose="03080402000500000000" pitchFamily="66" charset="0"/>
              </a:rPr>
              <a:t>Les valeurs du Haut-Poitou</a:t>
            </a:r>
            <a:endParaRPr lang="fr-FR" sz="1100" dirty="0">
              <a:ln>
                <a:solidFill>
                  <a:srgbClr val="FFC000"/>
                </a:solidFill>
              </a:ln>
              <a:solidFill>
                <a:srgbClr val="F4910C"/>
              </a:solidFill>
              <a:latin typeface="Ink Free" panose="03080402000500000000" pitchFamily="66" charset="0"/>
            </a:endParaRPr>
          </a:p>
        </p:txBody>
      </p:sp>
      <p:sp>
        <p:nvSpPr>
          <p:cNvPr id="30721" name="Rectangle 1"/>
          <p:cNvSpPr>
            <a:spLocks noChangeArrowheads="1"/>
          </p:cNvSpPr>
          <p:nvPr/>
        </p:nvSpPr>
        <p:spPr bwMode="auto">
          <a:xfrm>
            <a:off x="1932316" y="3071806"/>
            <a:ext cx="110799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2" fontAlgn="base">
              <a:spcBef>
                <a:spcPct val="0"/>
              </a:spcBef>
              <a:spcAft>
                <a:spcPct val="0"/>
              </a:spcAft>
            </a:pPr>
            <a:endParaRPr kumimoji="0" lang="fr-FR" sz="8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endParaRPr>
          </a:p>
        </p:txBody>
      </p:sp>
      <p:grpSp>
        <p:nvGrpSpPr>
          <p:cNvPr id="23" name="Groupe 22"/>
          <p:cNvGrpSpPr/>
          <p:nvPr/>
        </p:nvGrpSpPr>
        <p:grpSpPr>
          <a:xfrm>
            <a:off x="419793" y="3947713"/>
            <a:ext cx="3450872" cy="2830385"/>
            <a:chOff x="419793" y="3947713"/>
            <a:chExt cx="3450872" cy="2830385"/>
          </a:xfrm>
        </p:grpSpPr>
        <p:sp>
          <p:nvSpPr>
            <p:cNvPr id="7" name="ZoneTexte 6"/>
            <p:cNvSpPr txBox="1"/>
            <p:nvPr/>
          </p:nvSpPr>
          <p:spPr>
            <a:xfrm>
              <a:off x="1026269" y="3947713"/>
              <a:ext cx="2237920" cy="369332"/>
            </a:xfrm>
            <a:prstGeom prst="rect">
              <a:avLst/>
            </a:prstGeom>
            <a:noFill/>
          </p:spPr>
          <p:txBody>
            <a:bodyPr wrap="none" rtlCol="0">
              <a:spAutoFit/>
            </a:bodyPr>
            <a:lstStyle/>
            <a:p>
              <a:r>
                <a:rPr lang="fr-FR" dirty="0" smtClean="0"/>
                <a:t>Un terroir d’exception</a:t>
              </a:r>
              <a:endParaRPr lang="fr-FR" dirty="0"/>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93" y="4189944"/>
              <a:ext cx="3450872" cy="2588154"/>
            </a:xfrm>
            <a:prstGeom prst="rect">
              <a:avLst/>
            </a:prstGeom>
            <a:ln>
              <a:noFill/>
            </a:ln>
            <a:effectLst>
              <a:softEdge rad="112500"/>
            </a:effectLst>
          </p:spPr>
        </p:pic>
      </p:grpSp>
      <p:grpSp>
        <p:nvGrpSpPr>
          <p:cNvPr id="2" name="Groupe 1"/>
          <p:cNvGrpSpPr/>
          <p:nvPr/>
        </p:nvGrpSpPr>
        <p:grpSpPr>
          <a:xfrm>
            <a:off x="8083088" y="1026522"/>
            <a:ext cx="3890273" cy="3160052"/>
            <a:chOff x="8083088" y="1026522"/>
            <a:chExt cx="3890273" cy="3160052"/>
          </a:xfrm>
        </p:grpSpPr>
        <p:sp>
          <p:nvSpPr>
            <p:cNvPr id="12" name="ZoneTexte 11"/>
            <p:cNvSpPr txBox="1"/>
            <p:nvPr/>
          </p:nvSpPr>
          <p:spPr>
            <a:xfrm>
              <a:off x="8171388" y="1026522"/>
              <a:ext cx="3719806" cy="646331"/>
            </a:xfrm>
            <a:prstGeom prst="rect">
              <a:avLst/>
            </a:prstGeom>
            <a:noFill/>
          </p:spPr>
          <p:txBody>
            <a:bodyPr wrap="square" rtlCol="0">
              <a:spAutoFit/>
            </a:bodyPr>
            <a:lstStyle/>
            <a:p>
              <a:pPr algn="ctr"/>
              <a:r>
                <a:rPr lang="fr-FR" dirty="0" smtClean="0"/>
                <a:t>95% des surfaces HVE et</a:t>
              </a:r>
            </a:p>
            <a:p>
              <a:pPr algn="ctr"/>
              <a:r>
                <a:rPr lang="fr-FR" dirty="0" smtClean="0"/>
                <a:t> en cours de certification </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3088" y="1525627"/>
              <a:ext cx="3890273" cy="2660947"/>
            </a:xfrm>
            <a:prstGeom prst="rect">
              <a:avLst/>
            </a:prstGeom>
            <a:ln>
              <a:noFill/>
            </a:ln>
            <a:effectLst>
              <a:softEdge rad="112500"/>
            </a:effectLst>
          </p:spPr>
        </p:pic>
      </p:grpSp>
      <p:grpSp>
        <p:nvGrpSpPr>
          <p:cNvPr id="26" name="Groupe 25"/>
          <p:cNvGrpSpPr/>
          <p:nvPr/>
        </p:nvGrpSpPr>
        <p:grpSpPr>
          <a:xfrm>
            <a:off x="8859914" y="4186574"/>
            <a:ext cx="2938509" cy="2502750"/>
            <a:chOff x="8859914" y="4186574"/>
            <a:chExt cx="2938509" cy="2502750"/>
          </a:xfrm>
        </p:grpSpPr>
        <p:sp>
          <p:nvSpPr>
            <p:cNvPr id="6" name="ZoneTexte 5"/>
            <p:cNvSpPr txBox="1"/>
            <p:nvPr/>
          </p:nvSpPr>
          <p:spPr>
            <a:xfrm>
              <a:off x="9449664" y="4186574"/>
              <a:ext cx="1759008" cy="369332"/>
            </a:xfrm>
            <a:prstGeom prst="rect">
              <a:avLst/>
            </a:prstGeom>
            <a:noFill/>
          </p:spPr>
          <p:txBody>
            <a:bodyPr wrap="none" rtlCol="0">
              <a:spAutoFit/>
            </a:bodyPr>
            <a:lstStyle/>
            <a:p>
              <a:r>
                <a:rPr lang="fr-FR" dirty="0" smtClean="0"/>
                <a:t>Le respect du sol</a:t>
              </a:r>
              <a:endParaRPr lang="fr-FR" dirty="0"/>
            </a:p>
          </p:txBody>
        </p:sp>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9914" y="4485442"/>
              <a:ext cx="2938509" cy="2203882"/>
            </a:xfrm>
            <a:prstGeom prst="rect">
              <a:avLst/>
            </a:prstGeom>
            <a:ln>
              <a:noFill/>
            </a:ln>
            <a:effectLst>
              <a:softEdge rad="112500"/>
            </a:effectLst>
          </p:spPr>
        </p:pic>
      </p:grpSp>
      <p:grpSp>
        <p:nvGrpSpPr>
          <p:cNvPr id="24" name="Groupe 23"/>
          <p:cNvGrpSpPr/>
          <p:nvPr/>
        </p:nvGrpSpPr>
        <p:grpSpPr>
          <a:xfrm>
            <a:off x="4101110" y="1018335"/>
            <a:ext cx="3338080" cy="2115479"/>
            <a:chOff x="4101110" y="1018335"/>
            <a:chExt cx="3338080" cy="2115479"/>
          </a:xfrm>
        </p:grpSpPr>
        <p:sp>
          <p:nvSpPr>
            <p:cNvPr id="11" name="ZoneTexte 10"/>
            <p:cNvSpPr txBox="1"/>
            <p:nvPr/>
          </p:nvSpPr>
          <p:spPr>
            <a:xfrm>
              <a:off x="4667060" y="1018335"/>
              <a:ext cx="2206181" cy="369332"/>
            </a:xfrm>
            <a:prstGeom prst="rect">
              <a:avLst/>
            </a:prstGeom>
            <a:noFill/>
          </p:spPr>
          <p:txBody>
            <a:bodyPr wrap="none" rtlCol="0">
              <a:spAutoFit/>
            </a:bodyPr>
            <a:lstStyle/>
            <a:p>
              <a:r>
                <a:rPr lang="fr-FR" dirty="0" smtClean="0"/>
                <a:t>Du professionnalisme</a:t>
              </a:r>
            </a:p>
          </p:txBody>
        </p:sp>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1110" y="1256144"/>
              <a:ext cx="3338080" cy="1877670"/>
            </a:xfrm>
            <a:prstGeom prst="rect">
              <a:avLst/>
            </a:prstGeom>
            <a:ln>
              <a:noFill/>
            </a:ln>
            <a:effectLst>
              <a:softEdge rad="112500"/>
            </a:effectLst>
          </p:spPr>
        </p:pic>
      </p:grpSp>
      <p:grpSp>
        <p:nvGrpSpPr>
          <p:cNvPr id="22" name="Groupe 21"/>
          <p:cNvGrpSpPr/>
          <p:nvPr/>
        </p:nvGrpSpPr>
        <p:grpSpPr>
          <a:xfrm>
            <a:off x="380407" y="946894"/>
            <a:ext cx="3295290" cy="2852749"/>
            <a:chOff x="380407" y="946894"/>
            <a:chExt cx="3295290" cy="2852749"/>
          </a:xfrm>
        </p:grpSpPr>
        <p:pic>
          <p:nvPicPr>
            <p:cNvPr id="18" name="Imag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724" y="1331650"/>
              <a:ext cx="3290657" cy="2467993"/>
            </a:xfrm>
            <a:prstGeom prst="rect">
              <a:avLst/>
            </a:prstGeom>
            <a:ln>
              <a:noFill/>
            </a:ln>
            <a:effectLst>
              <a:softEdge rad="112500"/>
            </a:effectLst>
          </p:spPr>
        </p:pic>
        <p:sp>
          <p:nvSpPr>
            <p:cNvPr id="14" name="ZoneTexte 13"/>
            <p:cNvSpPr txBox="1"/>
            <p:nvPr/>
          </p:nvSpPr>
          <p:spPr>
            <a:xfrm>
              <a:off x="380407" y="946894"/>
              <a:ext cx="3295290" cy="646331"/>
            </a:xfrm>
            <a:prstGeom prst="rect">
              <a:avLst/>
            </a:prstGeom>
            <a:noFill/>
          </p:spPr>
          <p:txBody>
            <a:bodyPr wrap="square" rtlCol="0">
              <a:spAutoFit/>
            </a:bodyPr>
            <a:lstStyle/>
            <a:p>
              <a:pPr algn="ctr"/>
              <a:r>
                <a:rPr lang="fr-FR" dirty="0" smtClean="0"/>
                <a:t>Un groupe uni et </a:t>
              </a:r>
            </a:p>
            <a:p>
              <a:pPr algn="ctr"/>
              <a:r>
                <a:rPr lang="fr-FR" dirty="0" smtClean="0"/>
                <a:t>Le partage de valeurs communes</a:t>
              </a:r>
            </a:p>
          </p:txBody>
        </p:sp>
      </p:grpSp>
      <p:grpSp>
        <p:nvGrpSpPr>
          <p:cNvPr id="25" name="Groupe 24"/>
          <p:cNvGrpSpPr/>
          <p:nvPr/>
        </p:nvGrpSpPr>
        <p:grpSpPr>
          <a:xfrm>
            <a:off x="4212423" y="3643837"/>
            <a:ext cx="3937277" cy="2830141"/>
            <a:chOff x="4212423" y="3643837"/>
            <a:chExt cx="3937277" cy="2830141"/>
          </a:xfrm>
        </p:grpSpPr>
        <p:pic>
          <p:nvPicPr>
            <p:cNvPr id="48130" name="Picture 2"/>
            <p:cNvPicPr>
              <a:picLocks noChangeAspect="1" noChangeArrowheads="1"/>
            </p:cNvPicPr>
            <p:nvPr/>
          </p:nvPicPr>
          <p:blipFill>
            <a:blip r:embed="rId8" cstate="print"/>
            <a:srcRect/>
            <a:stretch>
              <a:fillRect/>
            </a:stretch>
          </p:blipFill>
          <p:spPr bwMode="auto">
            <a:xfrm>
              <a:off x="4212423" y="3849867"/>
              <a:ext cx="3937277" cy="2624111"/>
            </a:xfrm>
            <a:prstGeom prst="rect">
              <a:avLst/>
            </a:prstGeom>
            <a:ln>
              <a:noFill/>
            </a:ln>
            <a:effectLst>
              <a:softEdge rad="112500"/>
            </a:effectLst>
          </p:spPr>
        </p:pic>
        <p:sp>
          <p:nvSpPr>
            <p:cNvPr id="21" name="Rectangle 20"/>
            <p:cNvSpPr/>
            <p:nvPr/>
          </p:nvSpPr>
          <p:spPr>
            <a:xfrm>
              <a:off x="5057901" y="3643837"/>
              <a:ext cx="2246321" cy="369332"/>
            </a:xfrm>
            <a:prstGeom prst="rect">
              <a:avLst/>
            </a:prstGeom>
          </p:spPr>
          <p:txBody>
            <a:bodyPr wrap="none">
              <a:spAutoFit/>
            </a:bodyPr>
            <a:lstStyle/>
            <a:p>
              <a:r>
                <a:rPr lang="fr-FR" dirty="0" smtClean="0"/>
                <a:t>Un produit de qualité </a:t>
              </a:r>
              <a:endParaRPr lang="fr-FR" dirty="0"/>
            </a:p>
          </p:txBody>
        </p:sp>
      </p:grpSp>
    </p:spTree>
    <p:extLst>
      <p:ext uri="{BB962C8B-B14F-4D97-AF65-F5344CB8AC3E}">
        <p14:creationId xmlns:p14="http://schemas.microsoft.com/office/powerpoint/2010/main" val="3449593645"/>
      </p:ext>
    </p:extLst>
  </p:cSld>
  <p:clrMapOvr>
    <a:masterClrMapping/>
  </p:clrMapOvr>
  <mc:AlternateContent xmlns:mc="http://schemas.openxmlformats.org/markup-compatibility/2006" xmlns:p14="http://schemas.microsoft.com/office/powerpoint/2010/main">
    <mc:Choice Requires="p14">
      <p:transition p14:dur="10" advClick="0" advTm="16571">
        <p:fade/>
      </p:transition>
    </mc:Choice>
    <mc:Fallback xmlns="">
      <p:transition advClick="0" advTm="165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399</Words>
  <Application>Microsoft Office PowerPoint</Application>
  <PresentationFormat>Grand écran</PresentationFormat>
  <Paragraphs>42</Paragraphs>
  <Slides>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Arial</vt:lpstr>
      <vt:lpstr>Calibri</vt:lpstr>
      <vt:lpstr>Calibri Light</vt:lpstr>
      <vt:lpstr>Ink Free</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Melon Haut Poitou</dc:creator>
  <cp:lastModifiedBy>Melon Haut Poitou</cp:lastModifiedBy>
  <cp:revision>6</cp:revision>
  <dcterms:modified xsi:type="dcterms:W3CDTF">2021-06-07T15:16:26Z</dcterms:modified>
</cp:coreProperties>
</file>