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32" r:id="rId4"/>
    <p:sldId id="333" r:id="rId5"/>
    <p:sldId id="334" r:id="rId6"/>
    <p:sldId id="307" r:id="rId7"/>
    <p:sldId id="337" r:id="rId8"/>
    <p:sldId id="306" r:id="rId9"/>
    <p:sldId id="356" r:id="rId10"/>
    <p:sldId id="343" r:id="rId11"/>
    <p:sldId id="311" r:id="rId12"/>
    <p:sldId id="357" r:id="rId13"/>
    <p:sldId id="358" r:id="rId14"/>
    <p:sldId id="339" r:id="rId15"/>
    <p:sldId id="309" r:id="rId16"/>
    <p:sldId id="360" r:id="rId17"/>
    <p:sldId id="359" r:id="rId18"/>
    <p:sldId id="267" r:id="rId19"/>
    <p:sldId id="258" r:id="rId20"/>
    <p:sldId id="336" r:id="rId21"/>
    <p:sldId id="335" r:id="rId22"/>
    <p:sldId id="266" r:id="rId23"/>
    <p:sldId id="257" r:id="rId24"/>
    <p:sldId id="302" r:id="rId25"/>
    <p:sldId id="341" r:id="rId26"/>
    <p:sldId id="351" r:id="rId27"/>
    <p:sldId id="301" r:id="rId28"/>
    <p:sldId id="340" r:id="rId29"/>
    <p:sldId id="259" r:id="rId30"/>
    <p:sldId id="265" r:id="rId31"/>
    <p:sldId id="264" r:id="rId32"/>
    <p:sldId id="338" r:id="rId33"/>
    <p:sldId id="342" r:id="rId34"/>
    <p:sldId id="344" r:id="rId35"/>
    <p:sldId id="345" r:id="rId36"/>
    <p:sldId id="352" r:id="rId37"/>
    <p:sldId id="354" r:id="rId38"/>
    <p:sldId id="346" r:id="rId39"/>
    <p:sldId id="367" r:id="rId40"/>
    <p:sldId id="368" r:id="rId41"/>
    <p:sldId id="318" r:id="rId42"/>
    <p:sldId id="347" r:id="rId43"/>
    <p:sldId id="355" r:id="rId44"/>
    <p:sldId id="363" r:id="rId45"/>
    <p:sldId id="364" r:id="rId46"/>
    <p:sldId id="365" r:id="rId47"/>
    <p:sldId id="366" r:id="rId48"/>
    <p:sldId id="348" r:id="rId49"/>
    <p:sldId id="350" r:id="rId50"/>
    <p:sldId id="369" r:id="rId51"/>
    <p:sldId id="256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FAOSTAT_data_3-25-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Downloads\DS-016890%20(57)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EUROSTAT%20Melon%20import%20-%20export%20France%20-%20DS-016890%20(57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ventemelonH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ventemelonH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Notori&#233;t&#233;%20melon%20IGP%20Haut%20Poitou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h.blarel\Google%20Drive\PRO\Clients\26%20-%20Melon%20IGP%20Haut%20Poitou\Notori&#233;t&#233;%20melon%20IGP%20Haut%20Poitou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numRef>
              <c:f>'Production Melon FRANCE - FAOST'!$F$2:$F$12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'Production Melon FRANCE - FAOST'!$H$2:$H$12</c:f>
              <c:numCache>
                <c:formatCode>_-* #\ ##0\ _€_-;\-* #\ ##0\ _€_-;_-* "-"??\ _€_-;_-@_-</c:formatCode>
                <c:ptCount val="11"/>
                <c:pt idx="0">
                  <c:v>278938</c:v>
                </c:pt>
                <c:pt idx="1">
                  <c:v>301196</c:v>
                </c:pt>
                <c:pt idx="2">
                  <c:v>290532</c:v>
                </c:pt>
                <c:pt idx="3">
                  <c:v>277192</c:v>
                </c:pt>
                <c:pt idx="4">
                  <c:v>294187</c:v>
                </c:pt>
                <c:pt idx="5">
                  <c:v>264542</c:v>
                </c:pt>
                <c:pt idx="6">
                  <c:v>253175</c:v>
                </c:pt>
                <c:pt idx="7">
                  <c:v>277505</c:v>
                </c:pt>
                <c:pt idx="8">
                  <c:v>251547</c:v>
                </c:pt>
                <c:pt idx="9">
                  <c:v>261665</c:v>
                </c:pt>
                <c:pt idx="10">
                  <c:v>244566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582880"/>
        <c:axId val="333583776"/>
      </c:barChart>
      <c:catAx>
        <c:axId val="33358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583776"/>
        <c:crosses val="autoZero"/>
        <c:auto val="1"/>
        <c:lblAlgn val="ctr"/>
        <c:lblOffset val="100"/>
        <c:noMultiLvlLbl val="0"/>
      </c:catAx>
      <c:valAx>
        <c:axId val="333583776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58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55490889725739E-2"/>
          <c:y val="6.678292728166238E-2"/>
          <c:w val="0.86259443113089129"/>
          <c:h val="0.792376324902526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'[DS-016890 (57).xls]Data'!$N$53</c:f>
              <c:strCache>
                <c:ptCount val="1"/>
                <c:pt idx="0">
                  <c:v>EU28_EXTRA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'[DS-016890 (57).xls]Data'!$O$51:$Y$52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'[DS-016890 (57).xls]Data'!$O$53:$Y$53</c:f>
              <c:numCache>
                <c:formatCode>#,##0</c:formatCode>
                <c:ptCount val="11"/>
                <c:pt idx="0">
                  <c:v>2016.5</c:v>
                </c:pt>
                <c:pt idx="1">
                  <c:v>1984.6</c:v>
                </c:pt>
                <c:pt idx="2">
                  <c:v>3101.8</c:v>
                </c:pt>
                <c:pt idx="3">
                  <c:v>2861.7</c:v>
                </c:pt>
                <c:pt idx="4">
                  <c:v>4545.8</c:v>
                </c:pt>
                <c:pt idx="5">
                  <c:v>3755.3</c:v>
                </c:pt>
                <c:pt idx="6">
                  <c:v>4427.3999999999996</c:v>
                </c:pt>
                <c:pt idx="7">
                  <c:v>6126</c:v>
                </c:pt>
                <c:pt idx="8">
                  <c:v>6910.3</c:v>
                </c:pt>
                <c:pt idx="9">
                  <c:v>8807.7999999999993</c:v>
                </c:pt>
                <c:pt idx="10">
                  <c:v>7406.5</c:v>
                </c:pt>
              </c:numCache>
            </c:numRef>
          </c:val>
        </c:ser>
        <c:ser>
          <c:idx val="1"/>
          <c:order val="1"/>
          <c:tx>
            <c:strRef>
              <c:f>'[DS-016890 (57).xls]Data'!$N$54</c:f>
              <c:strCache>
                <c:ptCount val="1"/>
                <c:pt idx="0">
                  <c:v>EU28_INTRA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'[DS-016890 (57).xls]Data'!$O$51:$Y$52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'[DS-016890 (57).xls]Data'!$O$54:$Y$54</c:f>
              <c:numCache>
                <c:formatCode>#,##0</c:formatCode>
                <c:ptCount val="11"/>
                <c:pt idx="0">
                  <c:v>3505.2</c:v>
                </c:pt>
                <c:pt idx="1">
                  <c:v>3329</c:v>
                </c:pt>
                <c:pt idx="2">
                  <c:v>4130.1000000000004</c:v>
                </c:pt>
                <c:pt idx="3">
                  <c:v>4683.1000000000004</c:v>
                </c:pt>
                <c:pt idx="4">
                  <c:v>5532.4</c:v>
                </c:pt>
                <c:pt idx="5">
                  <c:v>5468.4</c:v>
                </c:pt>
                <c:pt idx="6">
                  <c:v>7146.8</c:v>
                </c:pt>
                <c:pt idx="7">
                  <c:v>12950.3</c:v>
                </c:pt>
                <c:pt idx="8">
                  <c:v>12969.2</c:v>
                </c:pt>
                <c:pt idx="9">
                  <c:v>18524.3</c:v>
                </c:pt>
                <c:pt idx="10">
                  <c:v>26301.4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3185984"/>
        <c:axId val="333247528"/>
      </c:barChart>
      <c:catAx>
        <c:axId val="3331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247528"/>
        <c:crosses val="autoZero"/>
        <c:auto val="1"/>
        <c:lblAlgn val="ctr"/>
        <c:lblOffset val="100"/>
        <c:noMultiLvlLbl val="0"/>
      </c:catAx>
      <c:valAx>
        <c:axId val="33324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18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009243409791168"/>
          <c:y val="0.22148412029149289"/>
          <c:w val="0.15266118909049411"/>
          <c:h val="0.2049035973864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numRef>
              <c:f>'Production Melon FRANCE - FAOST'!$L$1:$V$1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'Production Melon FRANCE - FAOST'!$L$5:$V$5</c:f>
              <c:numCache>
                <c:formatCode>_-* #\ ##0\ _€_-;\-* #\ ##0\ _€_-;_-* "-"??\ _€_-;_-@_-</c:formatCode>
                <c:ptCount val="11"/>
                <c:pt idx="0">
                  <c:v>364358.2</c:v>
                </c:pt>
                <c:pt idx="1">
                  <c:v>407849.7</c:v>
                </c:pt>
                <c:pt idx="2">
                  <c:v>395759.1</c:v>
                </c:pt>
                <c:pt idx="3">
                  <c:v>375431.7</c:v>
                </c:pt>
                <c:pt idx="4">
                  <c:v>396136.6</c:v>
                </c:pt>
                <c:pt idx="5">
                  <c:v>365842.2</c:v>
                </c:pt>
                <c:pt idx="6">
                  <c:v>361590.1</c:v>
                </c:pt>
                <c:pt idx="7">
                  <c:v>408414.9</c:v>
                </c:pt>
                <c:pt idx="8">
                  <c:v>399685.9</c:v>
                </c:pt>
                <c:pt idx="9">
                  <c:v>423107.5</c:v>
                </c:pt>
                <c:pt idx="10">
                  <c:v>412527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33355184"/>
        <c:axId val="333355568"/>
      </c:barChart>
      <c:catAx>
        <c:axId val="33335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355568"/>
        <c:crosses val="autoZero"/>
        <c:auto val="1"/>
        <c:lblAlgn val="ctr"/>
        <c:lblOffset val="100"/>
        <c:noMultiLvlLbl val="0"/>
      </c:catAx>
      <c:valAx>
        <c:axId val="33335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355184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21560877867049E-2"/>
          <c:y val="2.3001685363288324E-2"/>
          <c:w val="0.92018400208953499"/>
          <c:h val="0.9284892914558864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Data!$N$28</c:f>
              <c:strCache>
                <c:ptCount val="1"/>
                <c:pt idx="0">
                  <c:v>EU28_EXTRA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Data!$O$26:$Y$26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Data!$O$28:$Y$28</c:f>
              <c:numCache>
                <c:formatCode>#,##0</c:formatCode>
                <c:ptCount val="11"/>
                <c:pt idx="0">
                  <c:v>14122.1</c:v>
                </c:pt>
                <c:pt idx="1">
                  <c:v>8310.9</c:v>
                </c:pt>
                <c:pt idx="2">
                  <c:v>9365</c:v>
                </c:pt>
                <c:pt idx="3">
                  <c:v>5455.3</c:v>
                </c:pt>
                <c:pt idx="4">
                  <c:v>6066.5</c:v>
                </c:pt>
                <c:pt idx="5">
                  <c:v>7749.7</c:v>
                </c:pt>
                <c:pt idx="6">
                  <c:v>14249.2</c:v>
                </c:pt>
                <c:pt idx="7">
                  <c:v>25276.400000000001</c:v>
                </c:pt>
                <c:pt idx="8">
                  <c:v>19785.599999999999</c:v>
                </c:pt>
                <c:pt idx="9">
                  <c:v>46274.3</c:v>
                </c:pt>
                <c:pt idx="10">
                  <c:v>50306.3</c:v>
                </c:pt>
              </c:numCache>
            </c:numRef>
          </c:val>
        </c:ser>
        <c:ser>
          <c:idx val="0"/>
          <c:order val="1"/>
          <c:tx>
            <c:strRef>
              <c:f>Data!$N$27</c:f>
              <c:strCache>
                <c:ptCount val="1"/>
                <c:pt idx="0">
                  <c:v>EU28_INTRA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Data!$O$27:$Y$27</c:f>
              <c:numCache>
                <c:formatCode>#,##0</c:formatCode>
                <c:ptCount val="11"/>
                <c:pt idx="0">
                  <c:v>76819.8</c:v>
                </c:pt>
                <c:pt idx="1">
                  <c:v>103656.4</c:v>
                </c:pt>
                <c:pt idx="2">
                  <c:v>103094</c:v>
                </c:pt>
                <c:pt idx="3">
                  <c:v>100329.2</c:v>
                </c:pt>
                <c:pt idx="4">
                  <c:v>105961.3</c:v>
                </c:pt>
                <c:pt idx="5">
                  <c:v>102774.2</c:v>
                </c:pt>
                <c:pt idx="6">
                  <c:v>105740.1</c:v>
                </c:pt>
                <c:pt idx="7">
                  <c:v>124709.8</c:v>
                </c:pt>
                <c:pt idx="8">
                  <c:v>148232.79999999999</c:v>
                </c:pt>
                <c:pt idx="9">
                  <c:v>142500.29999999999</c:v>
                </c:pt>
                <c:pt idx="10">
                  <c:v>151362.6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3300200"/>
        <c:axId val="333300592"/>
      </c:barChart>
      <c:catAx>
        <c:axId val="33330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300592"/>
        <c:crosses val="autoZero"/>
        <c:auto val="1"/>
        <c:lblAlgn val="ctr"/>
        <c:lblOffset val="100"/>
        <c:noMultiLvlLbl val="0"/>
      </c:catAx>
      <c:valAx>
        <c:axId val="3333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300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443299366990893"/>
          <c:y val="0.11848397445968931"/>
          <c:w val="0.18189902732746641"/>
          <c:h val="0.20547186153317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Feuil5!$C$72</c:f>
              <c:strCache>
                <c:ptCount val="1"/>
                <c:pt idx="0">
                  <c:v>Somme de Vol en tonne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Feuil5!$B$73:$B$75</c:f>
              <c:strCache>
                <c:ptCount val="3"/>
                <c:pt idx="0">
                  <c:v>GMS</c:v>
                </c:pt>
                <c:pt idx="1">
                  <c:v>Grossiste</c:v>
                </c:pt>
                <c:pt idx="2">
                  <c:v>?</c:v>
                </c:pt>
              </c:strCache>
            </c:strRef>
          </c:cat>
          <c:val>
            <c:numRef>
              <c:f>Feuil5!$C$73:$C$75</c:f>
              <c:numCache>
                <c:formatCode>_-* #\ ##0\ _€_-;\-* #\ ##0\ _€_-;_-* "-"??\ _€_-;_-@_-</c:formatCode>
                <c:ptCount val="3"/>
                <c:pt idx="0">
                  <c:v>1675.2036799999998</c:v>
                </c:pt>
                <c:pt idx="1">
                  <c:v>605.28917999999987</c:v>
                </c:pt>
                <c:pt idx="2">
                  <c:v>295.45890000000009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smtClean="0"/>
              <a:t>Volume </a:t>
            </a:r>
            <a:r>
              <a:rPr lang="nl-NL" dirty="0"/>
              <a:t>en </a:t>
            </a:r>
            <a:r>
              <a:rPr lang="nl-NL" dirty="0" err="1" smtClean="0"/>
              <a:t>tonnes</a:t>
            </a:r>
            <a:endParaRPr lang="nl-N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2.6960784313725492E-2"/>
          <c:y val="0.18123692561223978"/>
          <c:w val="0.94607843137254899"/>
          <c:h val="0.72970328157416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Feuil5!$C$77</c:f>
              <c:strCache>
                <c:ptCount val="1"/>
                <c:pt idx="0">
                  <c:v>Somme de Vol en tonne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Feuil5!$B$78:$B$81</c:f>
              <c:strCache>
                <c:ptCount val="4"/>
                <c:pt idx="0">
                  <c:v>GMS - Autres</c:v>
                </c:pt>
                <c:pt idx="1">
                  <c:v>GMS - Carrefour</c:v>
                </c:pt>
                <c:pt idx="2">
                  <c:v>Grossiste</c:v>
                </c:pt>
                <c:pt idx="3">
                  <c:v>?</c:v>
                </c:pt>
              </c:strCache>
            </c:strRef>
          </c:cat>
          <c:val>
            <c:numRef>
              <c:f>Feuil5!$C$78:$C$81</c:f>
              <c:numCache>
                <c:formatCode>_-* #\ ##0\ _€_-;\-* #\ ##0\ _€_-;_-* "-"??\ _€_-;_-@_-</c:formatCode>
                <c:ptCount val="4"/>
                <c:pt idx="0">
                  <c:v>884.20368000000008</c:v>
                </c:pt>
                <c:pt idx="1">
                  <c:v>791</c:v>
                </c:pt>
                <c:pt idx="2">
                  <c:v>605.28917999999987</c:v>
                </c:pt>
                <c:pt idx="3">
                  <c:v>295.45890000000009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3452256"/>
        <c:axId val="333452648"/>
      </c:barChart>
      <c:catAx>
        <c:axId val="3334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452648"/>
        <c:crosses val="autoZero"/>
        <c:auto val="1"/>
        <c:lblAlgn val="ctr"/>
        <c:lblOffset val="100"/>
        <c:noMultiLvlLbl val="0"/>
      </c:catAx>
      <c:valAx>
        <c:axId val="333452648"/>
        <c:scaling>
          <c:orientation val="minMax"/>
        </c:scaling>
        <c:delete val="1"/>
        <c:axPos val="l"/>
        <c:numFmt formatCode="_-* #\ ##0\ _€_-;\-* #\ ##0\ _€_-;_-* &quot;-&quot;??\ _€_-;_-@_-" sourceLinked="1"/>
        <c:majorTickMark val="none"/>
        <c:minorTickMark val="none"/>
        <c:tickLblPos val="nextTo"/>
        <c:crossAx val="33345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93445927954655E-2"/>
          <c:y val="3.2105067452815661E-2"/>
          <c:w val="0.94352152991745597"/>
          <c:h val="0.78216516391050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'multiTimeline (1)'!$A$265</c:f>
              <c:strCache>
                <c:ptCount val="1"/>
                <c:pt idx="0">
                  <c:v>Sur 5 ans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'multiTimeline (1)'!$B$3:$E$3</c:f>
              <c:strCache>
                <c:ptCount val="4"/>
                <c:pt idx="0">
                  <c:v>Melon charentais: (France)</c:v>
                </c:pt>
                <c:pt idx="1">
                  <c:v>Melon de Cavaillon: (France)</c:v>
                </c:pt>
                <c:pt idx="2">
                  <c:v>Melon du Quercy: (France)</c:v>
                </c:pt>
                <c:pt idx="3">
                  <c:v>Melon du Haut-Poitou: (France)</c:v>
                </c:pt>
              </c:strCache>
            </c:strRef>
          </c:cat>
          <c:val>
            <c:numRef>
              <c:f>'multiTimeline (1)'!$F$265:$I$265</c:f>
              <c:numCache>
                <c:formatCode>0%</c:formatCode>
                <c:ptCount val="4"/>
                <c:pt idx="0">
                  <c:v>1</c:v>
                </c:pt>
                <c:pt idx="1">
                  <c:v>0.4391891891891892</c:v>
                </c:pt>
                <c:pt idx="2">
                  <c:v>6.5015015015015012E-2</c:v>
                </c:pt>
                <c:pt idx="3">
                  <c:v>2.9279279279279279E-2</c:v>
                </c:pt>
              </c:numCache>
            </c:numRef>
          </c:val>
        </c:ser>
        <c:ser>
          <c:idx val="1"/>
          <c:order val="1"/>
          <c:tx>
            <c:strRef>
              <c:f>'multiTimeline (1)'!$A$266</c:f>
              <c:strCache>
                <c:ptCount val="1"/>
                <c:pt idx="0">
                  <c:v>en 2018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'multiTimeline (1)'!$B$3:$E$3</c:f>
              <c:strCache>
                <c:ptCount val="4"/>
                <c:pt idx="0">
                  <c:v>Melon charentais: (France)</c:v>
                </c:pt>
                <c:pt idx="1">
                  <c:v>Melon de Cavaillon: (France)</c:v>
                </c:pt>
                <c:pt idx="2">
                  <c:v>Melon du Quercy: (France)</c:v>
                </c:pt>
                <c:pt idx="3">
                  <c:v>Melon du Haut-Poitou: (France)</c:v>
                </c:pt>
              </c:strCache>
            </c:strRef>
          </c:cat>
          <c:val>
            <c:numRef>
              <c:f>'multiTimeline (1)'!$F$266:$I$266</c:f>
              <c:numCache>
                <c:formatCode>0%</c:formatCode>
                <c:ptCount val="4"/>
                <c:pt idx="0">
                  <c:v>1</c:v>
                </c:pt>
                <c:pt idx="1">
                  <c:v>0.43154968728283533</c:v>
                </c:pt>
                <c:pt idx="2">
                  <c:v>7.4357192494788046E-2</c:v>
                </c:pt>
                <c:pt idx="3">
                  <c:v>1.7373175816539264E-2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33453432"/>
        <c:axId val="333951560"/>
      </c:barChart>
      <c:catAx>
        <c:axId val="33345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951560"/>
        <c:crosses val="autoZero"/>
        <c:auto val="1"/>
        <c:lblAlgn val="ctr"/>
        <c:lblOffset val="100"/>
        <c:noMultiLvlLbl val="0"/>
      </c:catAx>
      <c:valAx>
        <c:axId val="333951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453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5362699227814"/>
          <c:y val="0.1043412394072811"/>
          <c:w val="0.11949741336680741"/>
          <c:h val="0.151404924186537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Rouge-gorge </c:v>
                </c:pt>
                <c:pt idx="1">
                  <c:v>Soldive </c:v>
                </c:pt>
                <c:pt idx="2">
                  <c:v>Philibon </c:v>
                </c:pt>
                <c:pt idx="3">
                  <c:v>Force Sud </c:v>
                </c:pt>
                <c:pt idx="4">
                  <c:v>Quercy </c:v>
                </c:pt>
                <c:pt idx="5">
                  <c:v>Haut Poitou </c:v>
                </c:pt>
                <c:pt idx="6">
                  <c:v>Cavaillon </c:v>
                </c:pt>
              </c:strCache>
            </c:strRef>
          </c:cat>
          <c:val>
            <c:numRef>
              <c:f>Feuil1!$B$2:$B$8</c:f>
              <c:numCache>
                <c:formatCode>_-* #\ ##0\ _€_-;\-* #\ ##0\ _€_-;_-* "-"??\ _€_-;_-@_-</c:formatCode>
                <c:ptCount val="7"/>
                <c:pt idx="0">
                  <c:v>21000</c:v>
                </c:pt>
                <c:pt idx="1">
                  <c:v>5600</c:v>
                </c:pt>
                <c:pt idx="2">
                  <c:v>1800</c:v>
                </c:pt>
                <c:pt idx="3">
                  <c:v>406</c:v>
                </c:pt>
                <c:pt idx="4">
                  <c:v>197</c:v>
                </c:pt>
                <c:pt idx="5">
                  <c:v>147</c:v>
                </c:pt>
                <c:pt idx="6">
                  <c:v>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3952344"/>
        <c:axId val="333952736"/>
      </c:barChart>
      <c:catAx>
        <c:axId val="33395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3952736"/>
        <c:crosses val="autoZero"/>
        <c:auto val="1"/>
        <c:lblAlgn val="ctr"/>
        <c:lblOffset val="100"/>
        <c:noMultiLvlLbl val="0"/>
      </c:catAx>
      <c:valAx>
        <c:axId val="333952736"/>
        <c:scaling>
          <c:orientation val="minMax"/>
        </c:scaling>
        <c:delete val="1"/>
        <c:axPos val="l"/>
        <c:numFmt formatCode="_-* #\ ##0\ _€_-;\-* #\ ##0\ _€_-;_-* &quot;-&quot;??\ _€_-;_-@_-" sourceLinked="1"/>
        <c:majorTickMark val="none"/>
        <c:minorTickMark val="none"/>
        <c:tickLblPos val="nextTo"/>
        <c:crossAx val="333952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CE9EE-0296-43D5-8A84-287943019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9EC6250-A796-46BC-9AD8-B81BEDEA4EBA}">
      <dgm:prSet custT="1"/>
      <dgm:spPr/>
      <dgm:t>
        <a:bodyPr/>
        <a:lstStyle/>
        <a:p>
          <a:pPr algn="ctr" rtl="0"/>
          <a:r>
            <a:rPr lang="fr-FR" sz="2000" dirty="0" smtClean="0"/>
            <a:t>COLLECTIF</a:t>
          </a:r>
          <a:endParaRPr lang="fr-FR" sz="2000" dirty="0"/>
        </a:p>
      </dgm:t>
    </dgm:pt>
    <dgm:pt modelId="{ADD342D8-BFF6-4D03-9ADF-27662F2197DE}" type="parTrans" cxnId="{C418EEFE-05AF-4B15-AE78-6AFE15E831AB}">
      <dgm:prSet/>
      <dgm:spPr/>
      <dgm:t>
        <a:bodyPr/>
        <a:lstStyle/>
        <a:p>
          <a:endParaRPr lang="fr-FR"/>
        </a:p>
      </dgm:t>
    </dgm:pt>
    <dgm:pt modelId="{908457BC-80CA-4A5A-A4B2-E2658AB9F820}" type="sibTrans" cxnId="{C418EEFE-05AF-4B15-AE78-6AFE15E831AB}">
      <dgm:prSet/>
      <dgm:spPr/>
      <dgm:t>
        <a:bodyPr/>
        <a:lstStyle/>
        <a:p>
          <a:endParaRPr lang="fr-FR"/>
        </a:p>
      </dgm:t>
    </dgm:pt>
    <dgm:pt modelId="{7817CA35-8C70-4B5F-8F25-41E63D29DAD3}" type="pres">
      <dgm:prSet presAssocID="{8FBCE9EE-0296-43D5-8A84-287943019F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0225BE-8E3E-4ADD-AF42-C2A2999BA918}" type="pres">
      <dgm:prSet presAssocID="{89EC6250-A796-46BC-9AD8-B81BEDEA4EB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418EEFE-05AF-4B15-AE78-6AFE15E831AB}" srcId="{8FBCE9EE-0296-43D5-8A84-287943019F98}" destId="{89EC6250-A796-46BC-9AD8-B81BEDEA4EBA}" srcOrd="0" destOrd="0" parTransId="{ADD342D8-BFF6-4D03-9ADF-27662F2197DE}" sibTransId="{908457BC-80CA-4A5A-A4B2-E2658AB9F820}"/>
    <dgm:cxn modelId="{E81822D0-E5DA-45DF-9EAB-7F60DE10DFAE}" type="presOf" srcId="{89EC6250-A796-46BC-9AD8-B81BEDEA4EBA}" destId="{DF0225BE-8E3E-4ADD-AF42-C2A2999BA918}" srcOrd="0" destOrd="0" presId="urn:microsoft.com/office/officeart/2005/8/layout/vList2"/>
    <dgm:cxn modelId="{ED99E940-7528-477E-82A4-990F7133B88B}" type="presOf" srcId="{8FBCE9EE-0296-43D5-8A84-287943019F98}" destId="{7817CA35-8C70-4B5F-8F25-41E63D29DAD3}" srcOrd="0" destOrd="0" presId="urn:microsoft.com/office/officeart/2005/8/layout/vList2"/>
    <dgm:cxn modelId="{13AE656C-7A71-4335-B6BB-C1145AB60000}" type="presParOf" srcId="{7817CA35-8C70-4B5F-8F25-41E63D29DAD3}" destId="{DF0225BE-8E3E-4ADD-AF42-C2A2999BA9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E904B0-50FC-425C-98D2-03F70FD6D9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C504046-7201-4C20-AB12-18759507D3C7}">
      <dgm:prSet custT="1"/>
      <dgm:spPr/>
      <dgm:t>
        <a:bodyPr/>
        <a:lstStyle/>
        <a:p>
          <a:pPr algn="ctr" rtl="0"/>
          <a:r>
            <a:rPr lang="fr-FR" sz="4400" b="1" dirty="0" smtClean="0"/>
            <a:t>Plan d’actions</a:t>
          </a:r>
          <a:endParaRPr lang="fr-FR" sz="4400" dirty="0"/>
        </a:p>
      </dgm:t>
    </dgm:pt>
    <dgm:pt modelId="{10316829-A0F5-4A4F-A1A4-920FCEC8B02C}" type="parTrans" cxnId="{BFEB54E4-98B1-4BB8-9E23-4199F6C84448}">
      <dgm:prSet/>
      <dgm:spPr/>
      <dgm:t>
        <a:bodyPr/>
        <a:lstStyle/>
        <a:p>
          <a:endParaRPr lang="fr-FR"/>
        </a:p>
      </dgm:t>
    </dgm:pt>
    <dgm:pt modelId="{68DE064A-3253-43A2-A6E7-D54A2A03D9EE}" type="sibTrans" cxnId="{BFEB54E4-98B1-4BB8-9E23-4199F6C84448}">
      <dgm:prSet/>
      <dgm:spPr/>
      <dgm:t>
        <a:bodyPr/>
        <a:lstStyle/>
        <a:p>
          <a:endParaRPr lang="fr-FR"/>
        </a:p>
      </dgm:t>
    </dgm:pt>
    <dgm:pt modelId="{AC32AE56-B6EA-4DA1-8685-9D8C0C781E81}" type="pres">
      <dgm:prSet presAssocID="{CBE904B0-50FC-425C-98D2-03F70FD6D9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AF47299-6311-457F-8FB4-D60C8BE2C7F7}" type="pres">
      <dgm:prSet presAssocID="{9C504046-7201-4C20-AB12-18759507D3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FEB54E4-98B1-4BB8-9E23-4199F6C84448}" srcId="{CBE904B0-50FC-425C-98D2-03F70FD6D96E}" destId="{9C504046-7201-4C20-AB12-18759507D3C7}" srcOrd="0" destOrd="0" parTransId="{10316829-A0F5-4A4F-A1A4-920FCEC8B02C}" sibTransId="{68DE064A-3253-43A2-A6E7-D54A2A03D9EE}"/>
    <dgm:cxn modelId="{C77D4C2A-CD19-4541-B81C-0F58C5E01B20}" type="presOf" srcId="{9C504046-7201-4C20-AB12-18759507D3C7}" destId="{BAF47299-6311-457F-8FB4-D60C8BE2C7F7}" srcOrd="0" destOrd="0" presId="urn:microsoft.com/office/officeart/2005/8/layout/vList2"/>
    <dgm:cxn modelId="{EADB2447-E161-4A83-B9EE-AB61F494EF7A}" type="presOf" srcId="{CBE904B0-50FC-425C-98D2-03F70FD6D96E}" destId="{AC32AE56-B6EA-4DA1-8685-9D8C0C781E81}" srcOrd="0" destOrd="0" presId="urn:microsoft.com/office/officeart/2005/8/layout/vList2"/>
    <dgm:cxn modelId="{7B95F70A-D3A0-4346-A78D-FE9A742996ED}" type="presParOf" srcId="{AC32AE56-B6EA-4DA1-8685-9D8C0C781E81}" destId="{BAF47299-6311-457F-8FB4-D60C8BE2C7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93679C-FFD7-4E1C-B884-F577452167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8F55643A-3EE9-4389-8996-019DBFF28072}">
      <dgm:prSet/>
      <dgm:spPr/>
      <dgm:t>
        <a:bodyPr/>
        <a:lstStyle/>
        <a:p>
          <a:pPr algn="ctr" rtl="0"/>
          <a:r>
            <a:rPr lang="fr-FR" smtClean="0"/>
            <a:t>Conclusion / synthèse</a:t>
          </a:r>
          <a:endParaRPr lang="fr-FR"/>
        </a:p>
      </dgm:t>
    </dgm:pt>
    <dgm:pt modelId="{F63476AC-C9E0-4DF9-B156-8C77D1586172}" type="parTrans" cxnId="{4F341664-2187-41B6-B9C7-CC85128FA919}">
      <dgm:prSet/>
      <dgm:spPr/>
      <dgm:t>
        <a:bodyPr/>
        <a:lstStyle/>
        <a:p>
          <a:endParaRPr lang="fr-FR"/>
        </a:p>
      </dgm:t>
    </dgm:pt>
    <dgm:pt modelId="{A0DB4874-77AD-4776-A539-7FC11D2B5049}" type="sibTrans" cxnId="{4F341664-2187-41B6-B9C7-CC85128FA919}">
      <dgm:prSet/>
      <dgm:spPr/>
      <dgm:t>
        <a:bodyPr/>
        <a:lstStyle/>
        <a:p>
          <a:endParaRPr lang="fr-FR"/>
        </a:p>
      </dgm:t>
    </dgm:pt>
    <dgm:pt modelId="{229B83C0-8084-4263-BBB6-B357767C8930}" type="pres">
      <dgm:prSet presAssocID="{BF93679C-FFD7-4E1C-B884-F577452167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8CA7586-503D-49D0-AF89-C98610BF1412}" type="pres">
      <dgm:prSet presAssocID="{8F55643A-3EE9-4389-8996-019DBFF280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F341664-2187-41B6-B9C7-CC85128FA919}" srcId="{BF93679C-FFD7-4E1C-B884-F5774521679A}" destId="{8F55643A-3EE9-4389-8996-019DBFF28072}" srcOrd="0" destOrd="0" parTransId="{F63476AC-C9E0-4DF9-B156-8C77D1586172}" sibTransId="{A0DB4874-77AD-4776-A539-7FC11D2B5049}"/>
    <dgm:cxn modelId="{EE1F4C30-3B5F-4480-85CF-0D68666F15AE}" type="presOf" srcId="{BF93679C-FFD7-4E1C-B884-F5774521679A}" destId="{229B83C0-8084-4263-BBB6-B357767C8930}" srcOrd="0" destOrd="0" presId="urn:microsoft.com/office/officeart/2005/8/layout/vList2"/>
    <dgm:cxn modelId="{9356BB4E-D03B-4717-BABF-4E0D733058B8}" type="presOf" srcId="{8F55643A-3EE9-4389-8996-019DBFF28072}" destId="{48CA7586-503D-49D0-AF89-C98610BF1412}" srcOrd="0" destOrd="0" presId="urn:microsoft.com/office/officeart/2005/8/layout/vList2"/>
    <dgm:cxn modelId="{51DDCB83-8C1B-4E5D-8D34-8BFED046625B}" type="presParOf" srcId="{229B83C0-8084-4263-BBB6-B357767C8930}" destId="{48CA7586-503D-49D0-AF89-C98610BF14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4BE0A6-A8E4-4DCA-B9FC-57DE03490EA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CEE46DF-2EBB-4819-BB89-DA13F25D9149}">
      <dgm:prSet/>
      <dgm:spPr/>
      <dgm:t>
        <a:bodyPr/>
        <a:lstStyle/>
        <a:p>
          <a:pPr rtl="0"/>
          <a:r>
            <a:rPr lang="fr-FR" dirty="0" smtClean="0"/>
            <a:t>Continuer le travail de connaissance et de </a:t>
          </a:r>
          <a:r>
            <a:rPr lang="fr-FR" b="1" dirty="0" smtClean="0"/>
            <a:t>compréhension des gammes </a:t>
          </a:r>
          <a:r>
            <a:rPr lang="fr-FR" dirty="0" smtClean="0"/>
            <a:t>des distributeurs, dont Match, </a:t>
          </a:r>
          <a:r>
            <a:rPr lang="fr-FR" dirty="0" err="1" smtClean="0"/>
            <a:t>Franprix</a:t>
          </a:r>
          <a:r>
            <a:rPr lang="fr-FR" dirty="0" smtClean="0"/>
            <a:t>, système U Ouest</a:t>
          </a:r>
          <a:endParaRPr lang="fr-FR" dirty="0"/>
        </a:p>
      </dgm:t>
    </dgm:pt>
    <dgm:pt modelId="{B4ECFA2E-00FB-4E7D-A67E-E0323A24D400}" type="parTrans" cxnId="{53E72603-5B5A-476F-9521-CBEDAB838918}">
      <dgm:prSet/>
      <dgm:spPr/>
      <dgm:t>
        <a:bodyPr/>
        <a:lstStyle/>
        <a:p>
          <a:endParaRPr lang="fr-FR"/>
        </a:p>
      </dgm:t>
    </dgm:pt>
    <dgm:pt modelId="{87B21EBA-9B76-4E07-9F37-7CC0F6E9C794}" type="sibTrans" cxnId="{53E72603-5B5A-476F-9521-CBEDAB838918}">
      <dgm:prSet/>
      <dgm:spPr/>
      <dgm:t>
        <a:bodyPr/>
        <a:lstStyle/>
        <a:p>
          <a:endParaRPr lang="fr-FR"/>
        </a:p>
      </dgm:t>
    </dgm:pt>
    <dgm:pt modelId="{ED995B7D-8B15-47DF-BE17-839972719277}">
      <dgm:prSet/>
      <dgm:spPr/>
      <dgm:t>
        <a:bodyPr/>
        <a:lstStyle/>
        <a:p>
          <a:pPr rtl="0"/>
          <a:r>
            <a:rPr lang="fr-FR" b="1" dirty="0" smtClean="0"/>
            <a:t>Cibler</a:t>
          </a:r>
          <a:r>
            <a:rPr lang="fr-FR" dirty="0" smtClean="0"/>
            <a:t> les enseignes et clients à qui le melon IGP rend le plus service</a:t>
          </a:r>
          <a:endParaRPr lang="fr-FR" dirty="0"/>
        </a:p>
      </dgm:t>
    </dgm:pt>
    <dgm:pt modelId="{C65E1F83-E74E-4AB4-B454-9DF344CD89E6}" type="parTrans" cxnId="{1746FB45-256B-4746-B521-D138FC0EFD37}">
      <dgm:prSet/>
      <dgm:spPr/>
      <dgm:t>
        <a:bodyPr/>
        <a:lstStyle/>
        <a:p>
          <a:endParaRPr lang="fr-FR"/>
        </a:p>
      </dgm:t>
    </dgm:pt>
    <dgm:pt modelId="{FE5A0E2D-8FBF-4DBE-9A69-47248F479A12}" type="sibTrans" cxnId="{1746FB45-256B-4746-B521-D138FC0EFD37}">
      <dgm:prSet/>
      <dgm:spPr/>
      <dgm:t>
        <a:bodyPr/>
        <a:lstStyle/>
        <a:p>
          <a:endParaRPr lang="fr-FR"/>
        </a:p>
      </dgm:t>
    </dgm:pt>
    <dgm:pt modelId="{F2AFFF74-C952-441A-882A-68ED80DE861C}">
      <dgm:prSet/>
      <dgm:spPr/>
      <dgm:t>
        <a:bodyPr/>
        <a:lstStyle/>
        <a:p>
          <a:pPr rtl="0"/>
          <a:r>
            <a:rPr lang="fr-FR" b="1" smtClean="0"/>
            <a:t>Activer la notoriété </a:t>
          </a:r>
          <a:r>
            <a:rPr lang="fr-FR" smtClean="0"/>
            <a:t>auprès des professionnels par les relations presse, les réseaux sociaux, les preuves dont la dégustation</a:t>
          </a:r>
          <a:endParaRPr lang="fr-FR"/>
        </a:p>
      </dgm:t>
    </dgm:pt>
    <dgm:pt modelId="{364F5551-7EC4-4730-B740-3124F9779799}" type="parTrans" cxnId="{34B7E65A-C023-45E7-A6B1-D3CD724D7D3B}">
      <dgm:prSet/>
      <dgm:spPr/>
      <dgm:t>
        <a:bodyPr/>
        <a:lstStyle/>
        <a:p>
          <a:endParaRPr lang="fr-FR"/>
        </a:p>
      </dgm:t>
    </dgm:pt>
    <dgm:pt modelId="{1E51CA7A-D0D3-4AF5-95BB-EF0F784403F0}" type="sibTrans" cxnId="{34B7E65A-C023-45E7-A6B1-D3CD724D7D3B}">
      <dgm:prSet/>
      <dgm:spPr/>
      <dgm:t>
        <a:bodyPr/>
        <a:lstStyle/>
        <a:p>
          <a:endParaRPr lang="fr-FR"/>
        </a:p>
      </dgm:t>
    </dgm:pt>
    <dgm:pt modelId="{8E2A56C2-0462-4DC2-B966-40B25D5E147D}">
      <dgm:prSet/>
      <dgm:spPr/>
      <dgm:t>
        <a:bodyPr/>
        <a:lstStyle/>
        <a:p>
          <a:pPr rtl="0"/>
          <a:r>
            <a:rPr lang="fr-FR" smtClean="0"/>
            <a:t>Mettre en place un </a:t>
          </a:r>
          <a:r>
            <a:rPr lang="fr-FR" b="1" smtClean="0"/>
            <a:t>programme hebdomaire de promotions </a:t>
          </a:r>
          <a:r>
            <a:rPr lang="fr-FR" smtClean="0"/>
            <a:t>coordonnées entre tous les adhérents afin d’engager des volumes et améliorer la visibilité du melon IGP</a:t>
          </a:r>
          <a:endParaRPr lang="fr-FR"/>
        </a:p>
      </dgm:t>
    </dgm:pt>
    <dgm:pt modelId="{B6373457-14E5-42F1-A554-39F49E26CC42}" type="parTrans" cxnId="{14130C37-AE62-4AC4-9E4F-3FFD072D16E8}">
      <dgm:prSet/>
      <dgm:spPr/>
      <dgm:t>
        <a:bodyPr/>
        <a:lstStyle/>
        <a:p>
          <a:endParaRPr lang="fr-FR"/>
        </a:p>
      </dgm:t>
    </dgm:pt>
    <dgm:pt modelId="{BB90BEF3-68ED-4A39-93D8-CAAD99839F1C}" type="sibTrans" cxnId="{14130C37-AE62-4AC4-9E4F-3FFD072D16E8}">
      <dgm:prSet/>
      <dgm:spPr/>
      <dgm:t>
        <a:bodyPr/>
        <a:lstStyle/>
        <a:p>
          <a:endParaRPr lang="fr-FR"/>
        </a:p>
      </dgm:t>
    </dgm:pt>
    <dgm:pt modelId="{AD091BBD-8A28-41A5-B9BF-565FBAF8760C}">
      <dgm:prSet/>
      <dgm:spPr/>
      <dgm:t>
        <a:bodyPr/>
        <a:lstStyle/>
        <a:p>
          <a:pPr rtl="0"/>
          <a:r>
            <a:rPr lang="fr-FR" dirty="0" smtClean="0"/>
            <a:t>Tester le potentiel de développement volume de démarchage afin de valider la mise en place d’une </a:t>
          </a:r>
          <a:r>
            <a:rPr lang="fr-FR" b="1" dirty="0" smtClean="0"/>
            <a:t>force de vente en 2020.</a:t>
          </a:r>
          <a:endParaRPr lang="fr-FR" b="1" dirty="0"/>
        </a:p>
      </dgm:t>
    </dgm:pt>
    <dgm:pt modelId="{F836D016-CA11-4F32-9AE2-94CCA173DDD2}" type="parTrans" cxnId="{B8232B68-D45C-4546-9AE7-2EA6CDB96E6D}">
      <dgm:prSet/>
      <dgm:spPr/>
      <dgm:t>
        <a:bodyPr/>
        <a:lstStyle/>
        <a:p>
          <a:endParaRPr lang="fr-FR"/>
        </a:p>
      </dgm:t>
    </dgm:pt>
    <dgm:pt modelId="{1273DB52-3449-4A43-B983-6777D9F746A0}" type="sibTrans" cxnId="{B8232B68-D45C-4546-9AE7-2EA6CDB96E6D}">
      <dgm:prSet/>
      <dgm:spPr/>
      <dgm:t>
        <a:bodyPr/>
        <a:lstStyle/>
        <a:p>
          <a:endParaRPr lang="fr-FR"/>
        </a:p>
      </dgm:t>
    </dgm:pt>
    <dgm:pt modelId="{3376C6AF-C883-4231-98E9-5829959D821F}">
      <dgm:prSet/>
      <dgm:spPr/>
      <dgm:t>
        <a:bodyPr/>
        <a:lstStyle/>
        <a:p>
          <a:pPr rtl="0"/>
          <a:r>
            <a:rPr lang="fr-FR" dirty="0" smtClean="0"/>
            <a:t>Ajouter </a:t>
          </a:r>
          <a:r>
            <a:rPr lang="fr-FR" b="1" dirty="0" smtClean="0"/>
            <a:t>melons concurrents </a:t>
          </a:r>
          <a:r>
            <a:rPr lang="fr-FR" dirty="0" smtClean="0"/>
            <a:t>aux dégustations hebdomadaires en aveugle et valider la supériorité du melon IGP Haut Poitou</a:t>
          </a:r>
          <a:endParaRPr lang="fr-FR" dirty="0"/>
        </a:p>
      </dgm:t>
    </dgm:pt>
    <dgm:pt modelId="{13FED91C-9D9D-4B4E-870D-F7E6E0572838}" type="parTrans" cxnId="{DB43F937-2DA8-4BB7-B6AF-3F3A63764797}">
      <dgm:prSet/>
      <dgm:spPr/>
      <dgm:t>
        <a:bodyPr/>
        <a:lstStyle/>
        <a:p>
          <a:endParaRPr lang="fr-FR"/>
        </a:p>
      </dgm:t>
    </dgm:pt>
    <dgm:pt modelId="{1DB793AD-F294-4877-BB3D-3D9488443C07}" type="sibTrans" cxnId="{DB43F937-2DA8-4BB7-B6AF-3F3A63764797}">
      <dgm:prSet/>
      <dgm:spPr/>
      <dgm:t>
        <a:bodyPr/>
        <a:lstStyle/>
        <a:p>
          <a:endParaRPr lang="fr-FR"/>
        </a:p>
      </dgm:t>
    </dgm:pt>
    <dgm:pt modelId="{05527CC8-FD70-4C98-BB12-9C158BF03152}" type="pres">
      <dgm:prSet presAssocID="{DF4BE0A6-A8E4-4DCA-B9FC-57DE03490EAC}" presName="diagram" presStyleCnt="0">
        <dgm:presLayoutVars>
          <dgm:dir/>
          <dgm:resizeHandles val="exact"/>
        </dgm:presLayoutVars>
      </dgm:prSet>
      <dgm:spPr/>
    </dgm:pt>
    <dgm:pt modelId="{6735807A-C16E-489D-B8EB-81F644D1EB83}" type="pres">
      <dgm:prSet presAssocID="{0CEE46DF-2EBB-4819-BB89-DA13F25D9149}" presName="node" presStyleLbl="node1" presStyleIdx="0" presStyleCnt="6">
        <dgm:presLayoutVars>
          <dgm:bulletEnabled val="1"/>
        </dgm:presLayoutVars>
      </dgm:prSet>
      <dgm:spPr/>
    </dgm:pt>
    <dgm:pt modelId="{D7C73B28-0498-4F90-854A-CEC9BAA75A65}" type="pres">
      <dgm:prSet presAssocID="{87B21EBA-9B76-4E07-9F37-7CC0F6E9C794}" presName="sibTrans" presStyleCnt="0"/>
      <dgm:spPr/>
    </dgm:pt>
    <dgm:pt modelId="{AA1B7D30-E77C-4B4B-B370-CBA501992889}" type="pres">
      <dgm:prSet presAssocID="{3376C6AF-C883-4231-98E9-5829959D821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FBE803-DB43-41CC-905F-53DF060C0956}" type="pres">
      <dgm:prSet presAssocID="{1DB793AD-F294-4877-BB3D-3D9488443C07}" presName="sibTrans" presStyleCnt="0"/>
      <dgm:spPr/>
    </dgm:pt>
    <dgm:pt modelId="{03A13BC1-D2A9-461E-9141-43902D3B9A4F}" type="pres">
      <dgm:prSet presAssocID="{ED995B7D-8B15-47DF-BE17-839972719277}" presName="node" presStyleLbl="node1" presStyleIdx="2" presStyleCnt="6">
        <dgm:presLayoutVars>
          <dgm:bulletEnabled val="1"/>
        </dgm:presLayoutVars>
      </dgm:prSet>
      <dgm:spPr/>
    </dgm:pt>
    <dgm:pt modelId="{898A9460-BF1B-4BE9-83AE-BD4F08E3FCC0}" type="pres">
      <dgm:prSet presAssocID="{FE5A0E2D-8FBF-4DBE-9A69-47248F479A12}" presName="sibTrans" presStyleCnt="0"/>
      <dgm:spPr/>
    </dgm:pt>
    <dgm:pt modelId="{3D051D24-21AF-44F5-B9F4-DB90132A2C45}" type="pres">
      <dgm:prSet presAssocID="{F2AFFF74-C952-441A-882A-68ED80DE861C}" presName="node" presStyleLbl="node1" presStyleIdx="3" presStyleCnt="6">
        <dgm:presLayoutVars>
          <dgm:bulletEnabled val="1"/>
        </dgm:presLayoutVars>
      </dgm:prSet>
      <dgm:spPr/>
    </dgm:pt>
    <dgm:pt modelId="{363515BF-F646-4451-8DC4-EEA41ECAAC0A}" type="pres">
      <dgm:prSet presAssocID="{1E51CA7A-D0D3-4AF5-95BB-EF0F784403F0}" presName="sibTrans" presStyleCnt="0"/>
      <dgm:spPr/>
    </dgm:pt>
    <dgm:pt modelId="{48472294-98AC-4893-9EAF-923AE612F921}" type="pres">
      <dgm:prSet presAssocID="{8E2A56C2-0462-4DC2-B966-40B25D5E147D}" presName="node" presStyleLbl="node1" presStyleIdx="4" presStyleCnt="6">
        <dgm:presLayoutVars>
          <dgm:bulletEnabled val="1"/>
        </dgm:presLayoutVars>
      </dgm:prSet>
      <dgm:spPr/>
    </dgm:pt>
    <dgm:pt modelId="{188B8AAE-17BA-4F9B-B866-81317B225FB0}" type="pres">
      <dgm:prSet presAssocID="{BB90BEF3-68ED-4A39-93D8-CAAD99839F1C}" presName="sibTrans" presStyleCnt="0"/>
      <dgm:spPr/>
    </dgm:pt>
    <dgm:pt modelId="{E457EBC7-D6A8-411C-B253-8ED5362579A4}" type="pres">
      <dgm:prSet presAssocID="{AD091BBD-8A28-41A5-B9BF-565FBAF8760C}" presName="node" presStyleLbl="node1" presStyleIdx="5" presStyleCnt="6">
        <dgm:presLayoutVars>
          <dgm:bulletEnabled val="1"/>
        </dgm:presLayoutVars>
      </dgm:prSet>
      <dgm:spPr/>
    </dgm:pt>
  </dgm:ptLst>
  <dgm:cxnLst>
    <dgm:cxn modelId="{FBDCD52C-72D9-45AC-87D4-CA3227746F49}" type="presOf" srcId="{ED995B7D-8B15-47DF-BE17-839972719277}" destId="{03A13BC1-D2A9-461E-9141-43902D3B9A4F}" srcOrd="0" destOrd="0" presId="urn:microsoft.com/office/officeart/2005/8/layout/default"/>
    <dgm:cxn modelId="{5AC5BE05-4E00-4315-8E7A-CC58430E7D3A}" type="presOf" srcId="{AD091BBD-8A28-41A5-B9BF-565FBAF8760C}" destId="{E457EBC7-D6A8-411C-B253-8ED5362579A4}" srcOrd="0" destOrd="0" presId="urn:microsoft.com/office/officeart/2005/8/layout/default"/>
    <dgm:cxn modelId="{1746FB45-256B-4746-B521-D138FC0EFD37}" srcId="{DF4BE0A6-A8E4-4DCA-B9FC-57DE03490EAC}" destId="{ED995B7D-8B15-47DF-BE17-839972719277}" srcOrd="2" destOrd="0" parTransId="{C65E1F83-E74E-4AB4-B454-9DF344CD89E6}" sibTransId="{FE5A0E2D-8FBF-4DBE-9A69-47248F479A12}"/>
    <dgm:cxn modelId="{DB43F937-2DA8-4BB7-B6AF-3F3A63764797}" srcId="{DF4BE0A6-A8E4-4DCA-B9FC-57DE03490EAC}" destId="{3376C6AF-C883-4231-98E9-5829959D821F}" srcOrd="1" destOrd="0" parTransId="{13FED91C-9D9D-4B4E-870D-F7E6E0572838}" sibTransId="{1DB793AD-F294-4877-BB3D-3D9488443C07}"/>
    <dgm:cxn modelId="{49FA8337-0F45-4E85-9F70-A45D74FDAE9C}" type="presOf" srcId="{0CEE46DF-2EBB-4819-BB89-DA13F25D9149}" destId="{6735807A-C16E-489D-B8EB-81F644D1EB83}" srcOrd="0" destOrd="0" presId="urn:microsoft.com/office/officeart/2005/8/layout/default"/>
    <dgm:cxn modelId="{14130C37-AE62-4AC4-9E4F-3FFD072D16E8}" srcId="{DF4BE0A6-A8E4-4DCA-B9FC-57DE03490EAC}" destId="{8E2A56C2-0462-4DC2-B966-40B25D5E147D}" srcOrd="4" destOrd="0" parTransId="{B6373457-14E5-42F1-A554-39F49E26CC42}" sibTransId="{BB90BEF3-68ED-4A39-93D8-CAAD99839F1C}"/>
    <dgm:cxn modelId="{54786188-2B77-4897-8DE2-77635142DFDF}" type="presOf" srcId="{F2AFFF74-C952-441A-882A-68ED80DE861C}" destId="{3D051D24-21AF-44F5-B9F4-DB90132A2C45}" srcOrd="0" destOrd="0" presId="urn:microsoft.com/office/officeart/2005/8/layout/default"/>
    <dgm:cxn modelId="{CC694DB0-75F2-45EB-AE6B-06907F0D9E3F}" type="presOf" srcId="{3376C6AF-C883-4231-98E9-5829959D821F}" destId="{AA1B7D30-E77C-4B4B-B370-CBA501992889}" srcOrd="0" destOrd="0" presId="urn:microsoft.com/office/officeart/2005/8/layout/default"/>
    <dgm:cxn modelId="{53E72603-5B5A-476F-9521-CBEDAB838918}" srcId="{DF4BE0A6-A8E4-4DCA-B9FC-57DE03490EAC}" destId="{0CEE46DF-2EBB-4819-BB89-DA13F25D9149}" srcOrd="0" destOrd="0" parTransId="{B4ECFA2E-00FB-4E7D-A67E-E0323A24D400}" sibTransId="{87B21EBA-9B76-4E07-9F37-7CC0F6E9C794}"/>
    <dgm:cxn modelId="{B8232B68-D45C-4546-9AE7-2EA6CDB96E6D}" srcId="{DF4BE0A6-A8E4-4DCA-B9FC-57DE03490EAC}" destId="{AD091BBD-8A28-41A5-B9BF-565FBAF8760C}" srcOrd="5" destOrd="0" parTransId="{F836D016-CA11-4F32-9AE2-94CCA173DDD2}" sibTransId="{1273DB52-3449-4A43-B983-6777D9F746A0}"/>
    <dgm:cxn modelId="{AB60DE01-7BF1-4CEB-8A39-AB7CB4810627}" type="presOf" srcId="{DF4BE0A6-A8E4-4DCA-B9FC-57DE03490EAC}" destId="{05527CC8-FD70-4C98-BB12-9C158BF03152}" srcOrd="0" destOrd="0" presId="urn:microsoft.com/office/officeart/2005/8/layout/default"/>
    <dgm:cxn modelId="{638E938F-E176-47D9-B2AB-FDBD05593FC5}" type="presOf" srcId="{8E2A56C2-0462-4DC2-B966-40B25D5E147D}" destId="{48472294-98AC-4893-9EAF-923AE612F921}" srcOrd="0" destOrd="0" presId="urn:microsoft.com/office/officeart/2005/8/layout/default"/>
    <dgm:cxn modelId="{34B7E65A-C023-45E7-A6B1-D3CD724D7D3B}" srcId="{DF4BE0A6-A8E4-4DCA-B9FC-57DE03490EAC}" destId="{F2AFFF74-C952-441A-882A-68ED80DE861C}" srcOrd="3" destOrd="0" parTransId="{364F5551-7EC4-4730-B740-3124F9779799}" sibTransId="{1E51CA7A-D0D3-4AF5-95BB-EF0F784403F0}"/>
    <dgm:cxn modelId="{E0BD6CE8-84F9-4D35-816C-5EF8FC6B8C53}" type="presParOf" srcId="{05527CC8-FD70-4C98-BB12-9C158BF03152}" destId="{6735807A-C16E-489D-B8EB-81F644D1EB83}" srcOrd="0" destOrd="0" presId="urn:microsoft.com/office/officeart/2005/8/layout/default"/>
    <dgm:cxn modelId="{0151A47B-A9A6-4498-8F71-AB97687370F5}" type="presParOf" srcId="{05527CC8-FD70-4C98-BB12-9C158BF03152}" destId="{D7C73B28-0498-4F90-854A-CEC9BAA75A65}" srcOrd="1" destOrd="0" presId="urn:microsoft.com/office/officeart/2005/8/layout/default"/>
    <dgm:cxn modelId="{C30B0CB9-D33F-4273-B242-984F5E989D7D}" type="presParOf" srcId="{05527CC8-FD70-4C98-BB12-9C158BF03152}" destId="{AA1B7D30-E77C-4B4B-B370-CBA501992889}" srcOrd="2" destOrd="0" presId="urn:microsoft.com/office/officeart/2005/8/layout/default"/>
    <dgm:cxn modelId="{6B856F9E-CB83-4B77-8663-CCCE970ACE70}" type="presParOf" srcId="{05527CC8-FD70-4C98-BB12-9C158BF03152}" destId="{F4FBE803-DB43-41CC-905F-53DF060C0956}" srcOrd="3" destOrd="0" presId="urn:microsoft.com/office/officeart/2005/8/layout/default"/>
    <dgm:cxn modelId="{3565A614-A90F-468F-8BB8-29532DCE5C3D}" type="presParOf" srcId="{05527CC8-FD70-4C98-BB12-9C158BF03152}" destId="{03A13BC1-D2A9-461E-9141-43902D3B9A4F}" srcOrd="4" destOrd="0" presId="urn:microsoft.com/office/officeart/2005/8/layout/default"/>
    <dgm:cxn modelId="{43D1E5A6-7654-4BD6-BA71-3C72F521D7E7}" type="presParOf" srcId="{05527CC8-FD70-4C98-BB12-9C158BF03152}" destId="{898A9460-BF1B-4BE9-83AE-BD4F08E3FCC0}" srcOrd="5" destOrd="0" presId="urn:microsoft.com/office/officeart/2005/8/layout/default"/>
    <dgm:cxn modelId="{57293ABA-712B-4F5C-85E5-B023F5177F45}" type="presParOf" srcId="{05527CC8-FD70-4C98-BB12-9C158BF03152}" destId="{3D051D24-21AF-44F5-B9F4-DB90132A2C45}" srcOrd="6" destOrd="0" presId="urn:microsoft.com/office/officeart/2005/8/layout/default"/>
    <dgm:cxn modelId="{C7242179-14A6-440F-9F0A-4C31779681C7}" type="presParOf" srcId="{05527CC8-FD70-4C98-BB12-9C158BF03152}" destId="{363515BF-F646-4451-8DC4-EEA41ECAAC0A}" srcOrd="7" destOrd="0" presId="urn:microsoft.com/office/officeart/2005/8/layout/default"/>
    <dgm:cxn modelId="{AB485890-0239-47F4-8C36-192943CAC3C0}" type="presParOf" srcId="{05527CC8-FD70-4C98-BB12-9C158BF03152}" destId="{48472294-98AC-4893-9EAF-923AE612F921}" srcOrd="8" destOrd="0" presId="urn:microsoft.com/office/officeart/2005/8/layout/default"/>
    <dgm:cxn modelId="{22CEB704-6DCC-421E-AED1-DF4E251A171E}" type="presParOf" srcId="{05527CC8-FD70-4C98-BB12-9C158BF03152}" destId="{188B8AAE-17BA-4F9B-B866-81317B225FB0}" srcOrd="9" destOrd="0" presId="urn:microsoft.com/office/officeart/2005/8/layout/default"/>
    <dgm:cxn modelId="{1408BA52-FEDC-4830-9122-8D7B4BFC0788}" type="presParOf" srcId="{05527CC8-FD70-4C98-BB12-9C158BF03152}" destId="{E457EBC7-D6A8-411C-B253-8ED5362579A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CE9EE-0296-43D5-8A84-287943019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9EC6250-A796-46BC-9AD8-B81BEDEA4EBA}">
      <dgm:prSet custT="1"/>
      <dgm:spPr/>
      <dgm:t>
        <a:bodyPr/>
        <a:lstStyle/>
        <a:p>
          <a:pPr algn="ctr" rtl="0"/>
          <a:r>
            <a:rPr lang="fr-FR" sz="2000" dirty="0" smtClean="0"/>
            <a:t>COMMERCE</a:t>
          </a:r>
          <a:endParaRPr lang="fr-FR" sz="2000" dirty="0"/>
        </a:p>
      </dgm:t>
    </dgm:pt>
    <dgm:pt modelId="{ADD342D8-BFF6-4D03-9ADF-27662F2197DE}" type="parTrans" cxnId="{C418EEFE-05AF-4B15-AE78-6AFE15E831AB}">
      <dgm:prSet/>
      <dgm:spPr/>
      <dgm:t>
        <a:bodyPr/>
        <a:lstStyle/>
        <a:p>
          <a:endParaRPr lang="fr-FR"/>
        </a:p>
      </dgm:t>
    </dgm:pt>
    <dgm:pt modelId="{908457BC-80CA-4A5A-A4B2-E2658AB9F820}" type="sibTrans" cxnId="{C418EEFE-05AF-4B15-AE78-6AFE15E831AB}">
      <dgm:prSet/>
      <dgm:spPr/>
      <dgm:t>
        <a:bodyPr/>
        <a:lstStyle/>
        <a:p>
          <a:endParaRPr lang="fr-FR"/>
        </a:p>
      </dgm:t>
    </dgm:pt>
    <dgm:pt modelId="{7817CA35-8C70-4B5F-8F25-41E63D29DAD3}" type="pres">
      <dgm:prSet presAssocID="{8FBCE9EE-0296-43D5-8A84-287943019F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0225BE-8E3E-4ADD-AF42-C2A2999BA918}" type="pres">
      <dgm:prSet presAssocID="{89EC6250-A796-46BC-9AD8-B81BEDEA4EBA}" presName="parentText" presStyleLbl="node1" presStyleIdx="0" presStyleCnt="1" custLinFactNeighborY="-2824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A7454E5-4F2D-43C5-B4B0-826072618E48}" type="presOf" srcId="{89EC6250-A796-46BC-9AD8-B81BEDEA4EBA}" destId="{DF0225BE-8E3E-4ADD-AF42-C2A2999BA918}" srcOrd="0" destOrd="0" presId="urn:microsoft.com/office/officeart/2005/8/layout/vList2"/>
    <dgm:cxn modelId="{C418EEFE-05AF-4B15-AE78-6AFE15E831AB}" srcId="{8FBCE9EE-0296-43D5-8A84-287943019F98}" destId="{89EC6250-A796-46BC-9AD8-B81BEDEA4EBA}" srcOrd="0" destOrd="0" parTransId="{ADD342D8-BFF6-4D03-9ADF-27662F2197DE}" sibTransId="{908457BC-80CA-4A5A-A4B2-E2658AB9F820}"/>
    <dgm:cxn modelId="{80C81666-B9C5-45DD-9357-A23F50B1FE95}" type="presOf" srcId="{8FBCE9EE-0296-43D5-8A84-287943019F98}" destId="{7817CA35-8C70-4B5F-8F25-41E63D29DAD3}" srcOrd="0" destOrd="0" presId="urn:microsoft.com/office/officeart/2005/8/layout/vList2"/>
    <dgm:cxn modelId="{7EB6B9BF-6BAE-49C1-8E18-B3C39F76A4AE}" type="presParOf" srcId="{7817CA35-8C70-4B5F-8F25-41E63D29DAD3}" destId="{DF0225BE-8E3E-4ADD-AF42-C2A2999BA9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CE9EE-0296-43D5-8A84-287943019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9EC6250-A796-46BC-9AD8-B81BEDEA4EBA}">
      <dgm:prSet custT="1"/>
      <dgm:spPr/>
      <dgm:t>
        <a:bodyPr/>
        <a:lstStyle/>
        <a:p>
          <a:pPr algn="ctr" rtl="0"/>
          <a:r>
            <a:rPr lang="fr-FR" sz="2000" dirty="0" smtClean="0"/>
            <a:t>MARKETING</a:t>
          </a:r>
          <a:br>
            <a:rPr lang="fr-FR" sz="2000" dirty="0" smtClean="0"/>
          </a:br>
          <a:r>
            <a:rPr lang="fr-FR" sz="2000" dirty="0" smtClean="0"/>
            <a:t>COMMUNICATION</a:t>
          </a:r>
          <a:endParaRPr lang="fr-FR" sz="2000" dirty="0"/>
        </a:p>
      </dgm:t>
    </dgm:pt>
    <dgm:pt modelId="{ADD342D8-BFF6-4D03-9ADF-27662F2197DE}" type="parTrans" cxnId="{C418EEFE-05AF-4B15-AE78-6AFE15E831AB}">
      <dgm:prSet/>
      <dgm:spPr/>
      <dgm:t>
        <a:bodyPr/>
        <a:lstStyle/>
        <a:p>
          <a:endParaRPr lang="fr-FR"/>
        </a:p>
      </dgm:t>
    </dgm:pt>
    <dgm:pt modelId="{908457BC-80CA-4A5A-A4B2-E2658AB9F820}" type="sibTrans" cxnId="{C418EEFE-05AF-4B15-AE78-6AFE15E831AB}">
      <dgm:prSet/>
      <dgm:spPr/>
      <dgm:t>
        <a:bodyPr/>
        <a:lstStyle/>
        <a:p>
          <a:endParaRPr lang="fr-FR"/>
        </a:p>
      </dgm:t>
    </dgm:pt>
    <dgm:pt modelId="{7817CA35-8C70-4B5F-8F25-41E63D29DAD3}" type="pres">
      <dgm:prSet presAssocID="{8FBCE9EE-0296-43D5-8A84-287943019F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0225BE-8E3E-4ADD-AF42-C2A2999BA918}" type="pres">
      <dgm:prSet presAssocID="{89EC6250-A796-46BC-9AD8-B81BEDEA4EBA}" presName="parentText" presStyleLbl="node1" presStyleIdx="0" presStyleCnt="1" custScaleY="17784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542D8DE-9CB1-4F3F-AE65-1316F53DDBE6}" type="presOf" srcId="{8FBCE9EE-0296-43D5-8A84-287943019F98}" destId="{7817CA35-8C70-4B5F-8F25-41E63D29DAD3}" srcOrd="0" destOrd="0" presId="urn:microsoft.com/office/officeart/2005/8/layout/vList2"/>
    <dgm:cxn modelId="{C418EEFE-05AF-4B15-AE78-6AFE15E831AB}" srcId="{8FBCE9EE-0296-43D5-8A84-287943019F98}" destId="{89EC6250-A796-46BC-9AD8-B81BEDEA4EBA}" srcOrd="0" destOrd="0" parTransId="{ADD342D8-BFF6-4D03-9ADF-27662F2197DE}" sibTransId="{908457BC-80CA-4A5A-A4B2-E2658AB9F820}"/>
    <dgm:cxn modelId="{C0E1232B-6C03-4B69-B9A7-6E898B4FC487}" type="presOf" srcId="{89EC6250-A796-46BC-9AD8-B81BEDEA4EBA}" destId="{DF0225BE-8E3E-4ADD-AF42-C2A2999BA918}" srcOrd="0" destOrd="0" presId="urn:microsoft.com/office/officeart/2005/8/layout/vList2"/>
    <dgm:cxn modelId="{D59362D1-9E03-4445-8ECF-D7CF7A46F2EF}" type="presParOf" srcId="{7817CA35-8C70-4B5F-8F25-41E63D29DAD3}" destId="{DF0225BE-8E3E-4ADD-AF42-C2A2999BA9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BCE9EE-0296-43D5-8A84-287943019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9EC6250-A796-46BC-9AD8-B81BEDEA4EBA}">
      <dgm:prSet custT="1"/>
      <dgm:spPr/>
      <dgm:t>
        <a:bodyPr/>
        <a:lstStyle/>
        <a:p>
          <a:pPr algn="ctr" rtl="0"/>
          <a:r>
            <a:rPr lang="fr-FR" sz="2000" dirty="0" smtClean="0"/>
            <a:t>RESULTAT</a:t>
          </a:r>
          <a:endParaRPr lang="fr-FR" sz="2000" dirty="0"/>
        </a:p>
      </dgm:t>
    </dgm:pt>
    <dgm:pt modelId="{ADD342D8-BFF6-4D03-9ADF-27662F2197DE}" type="parTrans" cxnId="{C418EEFE-05AF-4B15-AE78-6AFE15E831AB}">
      <dgm:prSet/>
      <dgm:spPr/>
      <dgm:t>
        <a:bodyPr/>
        <a:lstStyle/>
        <a:p>
          <a:endParaRPr lang="fr-FR"/>
        </a:p>
      </dgm:t>
    </dgm:pt>
    <dgm:pt modelId="{908457BC-80CA-4A5A-A4B2-E2658AB9F820}" type="sibTrans" cxnId="{C418EEFE-05AF-4B15-AE78-6AFE15E831AB}">
      <dgm:prSet/>
      <dgm:spPr/>
      <dgm:t>
        <a:bodyPr/>
        <a:lstStyle/>
        <a:p>
          <a:endParaRPr lang="fr-FR"/>
        </a:p>
      </dgm:t>
    </dgm:pt>
    <dgm:pt modelId="{7817CA35-8C70-4B5F-8F25-41E63D29DAD3}" type="pres">
      <dgm:prSet presAssocID="{8FBCE9EE-0296-43D5-8A84-287943019F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0225BE-8E3E-4ADD-AF42-C2A2999BA918}" type="pres">
      <dgm:prSet presAssocID="{89EC6250-A796-46BC-9AD8-B81BEDEA4EB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418EEFE-05AF-4B15-AE78-6AFE15E831AB}" srcId="{8FBCE9EE-0296-43D5-8A84-287943019F98}" destId="{89EC6250-A796-46BC-9AD8-B81BEDEA4EBA}" srcOrd="0" destOrd="0" parTransId="{ADD342D8-BFF6-4D03-9ADF-27662F2197DE}" sibTransId="{908457BC-80CA-4A5A-A4B2-E2658AB9F820}"/>
    <dgm:cxn modelId="{37534769-F5EC-4F7B-B4A5-EFA16B1955E2}" type="presOf" srcId="{8FBCE9EE-0296-43D5-8A84-287943019F98}" destId="{7817CA35-8C70-4B5F-8F25-41E63D29DAD3}" srcOrd="0" destOrd="0" presId="urn:microsoft.com/office/officeart/2005/8/layout/vList2"/>
    <dgm:cxn modelId="{9A2A7489-95E9-4960-9134-6E52D2C03A71}" type="presOf" srcId="{89EC6250-A796-46BC-9AD8-B81BEDEA4EBA}" destId="{DF0225BE-8E3E-4ADD-AF42-C2A2999BA918}" srcOrd="0" destOrd="0" presId="urn:microsoft.com/office/officeart/2005/8/layout/vList2"/>
    <dgm:cxn modelId="{349B20F7-4E00-4A6F-B82F-C7E55EA2EDEE}" type="presParOf" srcId="{7817CA35-8C70-4B5F-8F25-41E63D29DAD3}" destId="{DF0225BE-8E3E-4ADD-AF42-C2A2999BA9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E3EB44-3CC1-4BEA-ACEA-3C55287D385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1676DA4-BC69-460A-B919-F9299C42C992}">
      <dgm:prSet custT="1"/>
      <dgm:spPr/>
      <dgm:t>
        <a:bodyPr/>
        <a:lstStyle/>
        <a:p>
          <a:pPr rtl="0"/>
          <a:r>
            <a:rPr lang="fr-FR" sz="2400" dirty="0" smtClean="0"/>
            <a:t>Rouge-gorge</a:t>
          </a:r>
        </a:p>
        <a:p>
          <a:pPr rtl="0"/>
          <a:r>
            <a:rPr lang="fr-FR" sz="2400" dirty="0" err="1" smtClean="0"/>
            <a:t>Soldive</a:t>
          </a:r>
          <a:endParaRPr lang="fr-FR" sz="2400" dirty="0"/>
        </a:p>
      </dgm:t>
    </dgm:pt>
    <dgm:pt modelId="{E0606B77-A7B4-4D7F-B32E-1FEDED01CEA4}" type="parTrans" cxnId="{D48DD13D-E9F7-4F55-AB18-103BCCFEC3E3}">
      <dgm:prSet/>
      <dgm:spPr/>
      <dgm:t>
        <a:bodyPr/>
        <a:lstStyle/>
        <a:p>
          <a:endParaRPr lang="fr-FR" sz="1600"/>
        </a:p>
      </dgm:t>
    </dgm:pt>
    <dgm:pt modelId="{BC13D91E-38BE-43AB-9DAA-2349E6652DF6}" type="sibTrans" cxnId="{D48DD13D-E9F7-4F55-AB18-103BCCFEC3E3}">
      <dgm:prSet/>
      <dgm:spPr/>
      <dgm:t>
        <a:bodyPr/>
        <a:lstStyle/>
        <a:p>
          <a:endParaRPr lang="fr-FR" sz="1600"/>
        </a:p>
      </dgm:t>
    </dgm:pt>
    <dgm:pt modelId="{7C14BE89-80D6-4E5F-807C-2E7FF8B6B278}">
      <dgm:prSet custT="1"/>
      <dgm:spPr/>
      <dgm:t>
        <a:bodyPr/>
        <a:lstStyle/>
        <a:p>
          <a:pPr rtl="0"/>
          <a:r>
            <a:rPr lang="fr-FR" sz="2000" dirty="0" smtClean="0"/>
            <a:t>Il y a les fidèles à Rouge-gorge, et qui ne veulent pas en changer</a:t>
          </a:r>
          <a:endParaRPr lang="fr-FR" sz="2000" dirty="0"/>
        </a:p>
      </dgm:t>
    </dgm:pt>
    <dgm:pt modelId="{14D3ACAE-B463-49DD-9289-D595D0F81D0E}" type="parTrans" cxnId="{D6D679E4-ACCD-4EA4-B4EA-96BC78A952D7}">
      <dgm:prSet/>
      <dgm:spPr/>
      <dgm:t>
        <a:bodyPr/>
        <a:lstStyle/>
        <a:p>
          <a:endParaRPr lang="fr-FR" sz="1600"/>
        </a:p>
      </dgm:t>
    </dgm:pt>
    <dgm:pt modelId="{ABB2AF99-3F2A-469C-BE94-1AEA5C0575FB}" type="sibTrans" cxnId="{D6D679E4-ACCD-4EA4-B4EA-96BC78A952D7}">
      <dgm:prSet/>
      <dgm:spPr/>
      <dgm:t>
        <a:bodyPr/>
        <a:lstStyle/>
        <a:p>
          <a:endParaRPr lang="fr-FR" sz="1600"/>
        </a:p>
      </dgm:t>
    </dgm:pt>
    <dgm:pt modelId="{B5FB5F54-E59E-4299-AB6B-239B24833335}">
      <dgm:prSet custT="1"/>
      <dgm:spPr/>
      <dgm:t>
        <a:bodyPr/>
        <a:lstStyle/>
        <a:p>
          <a:pPr rtl="0"/>
          <a:r>
            <a:rPr lang="fr-FR" sz="2400" dirty="0" smtClean="0"/>
            <a:t>Melon de </a:t>
          </a:r>
          <a:r>
            <a:rPr lang="fr-FR" sz="2400" dirty="0" err="1" smtClean="0"/>
            <a:t>Bénac</a:t>
          </a:r>
          <a:endParaRPr lang="fr-FR" sz="2400" dirty="0"/>
        </a:p>
      </dgm:t>
    </dgm:pt>
    <dgm:pt modelId="{607E6C2E-7572-4599-897B-6CEDC9CE92B6}" type="parTrans" cxnId="{427419F4-454B-48ED-9358-40D51CC67AFE}">
      <dgm:prSet/>
      <dgm:spPr/>
      <dgm:t>
        <a:bodyPr/>
        <a:lstStyle/>
        <a:p>
          <a:endParaRPr lang="fr-FR" sz="1600"/>
        </a:p>
      </dgm:t>
    </dgm:pt>
    <dgm:pt modelId="{5E685279-63E7-430F-B176-763931E130C9}" type="sibTrans" cxnId="{427419F4-454B-48ED-9358-40D51CC67AFE}">
      <dgm:prSet/>
      <dgm:spPr/>
      <dgm:t>
        <a:bodyPr/>
        <a:lstStyle/>
        <a:p>
          <a:endParaRPr lang="fr-FR" sz="1600"/>
        </a:p>
      </dgm:t>
    </dgm:pt>
    <dgm:pt modelId="{25FF8761-7E51-4C5F-96FE-84E43EC7AA0A}">
      <dgm:prSet custT="1"/>
      <dgm:spPr/>
      <dgm:t>
        <a:bodyPr/>
        <a:lstStyle/>
        <a:p>
          <a:pPr rtl="0"/>
          <a:r>
            <a:rPr lang="fr-FR" sz="2400" dirty="0" smtClean="0"/>
            <a:t>Label rouge</a:t>
          </a:r>
          <a:endParaRPr lang="fr-FR" sz="2400" dirty="0"/>
        </a:p>
      </dgm:t>
    </dgm:pt>
    <dgm:pt modelId="{DA34E136-167F-404D-A9D0-9224F9EB476D}" type="parTrans" cxnId="{D4F69016-6BD2-43C3-B88A-C5AD9E45744C}">
      <dgm:prSet/>
      <dgm:spPr/>
      <dgm:t>
        <a:bodyPr/>
        <a:lstStyle/>
        <a:p>
          <a:endParaRPr lang="fr-FR" sz="1600"/>
        </a:p>
      </dgm:t>
    </dgm:pt>
    <dgm:pt modelId="{1FD71504-D509-4F62-8EA2-484C8A01A54F}" type="sibTrans" cxnId="{D4F69016-6BD2-43C3-B88A-C5AD9E45744C}">
      <dgm:prSet/>
      <dgm:spPr/>
      <dgm:t>
        <a:bodyPr/>
        <a:lstStyle/>
        <a:p>
          <a:endParaRPr lang="fr-FR" sz="1600"/>
        </a:p>
      </dgm:t>
    </dgm:pt>
    <dgm:pt modelId="{C737A7F2-4BDB-44AB-AF5A-2C3A07D21FCA}">
      <dgm:prSet custT="1"/>
      <dgm:spPr/>
      <dgm:t>
        <a:bodyPr/>
        <a:lstStyle/>
        <a:p>
          <a:pPr rtl="0"/>
          <a:r>
            <a:rPr lang="fr-FR" sz="2400" dirty="0" smtClean="0"/>
            <a:t>IGP cavaillon</a:t>
          </a:r>
          <a:endParaRPr lang="fr-FR" sz="2400" dirty="0"/>
        </a:p>
      </dgm:t>
    </dgm:pt>
    <dgm:pt modelId="{36FD4F61-30E4-4061-8E3E-FA497DD12400}" type="parTrans" cxnId="{88B64815-7D96-4A07-BBCC-353B119B498D}">
      <dgm:prSet/>
      <dgm:spPr/>
      <dgm:t>
        <a:bodyPr/>
        <a:lstStyle/>
        <a:p>
          <a:endParaRPr lang="fr-FR" sz="1600"/>
        </a:p>
      </dgm:t>
    </dgm:pt>
    <dgm:pt modelId="{5950837D-7930-49F3-98F3-FEAD69F46A7B}" type="sibTrans" cxnId="{88B64815-7D96-4A07-BBCC-353B119B498D}">
      <dgm:prSet/>
      <dgm:spPr/>
      <dgm:t>
        <a:bodyPr/>
        <a:lstStyle/>
        <a:p>
          <a:endParaRPr lang="fr-FR" sz="1600"/>
        </a:p>
      </dgm:t>
    </dgm:pt>
    <dgm:pt modelId="{D4377290-0BDF-41AD-B84D-7F69DFF5E133}">
      <dgm:prSet custT="1"/>
      <dgm:spPr/>
      <dgm:t>
        <a:bodyPr/>
        <a:lstStyle/>
        <a:p>
          <a:pPr rtl="0"/>
          <a:r>
            <a:rPr lang="fr-FR" sz="2000" dirty="0" smtClean="0"/>
            <a:t>on nous en parle</a:t>
          </a:r>
          <a:endParaRPr lang="fr-FR" sz="2000" dirty="0"/>
        </a:p>
      </dgm:t>
    </dgm:pt>
    <dgm:pt modelId="{F2D50956-87C2-4929-BC3F-28E6BCEA760F}" type="parTrans" cxnId="{CD45E737-E4DC-44FD-B757-E6B928B176E0}">
      <dgm:prSet/>
      <dgm:spPr/>
      <dgm:t>
        <a:bodyPr/>
        <a:lstStyle/>
        <a:p>
          <a:endParaRPr lang="fr-FR" sz="1600"/>
        </a:p>
      </dgm:t>
    </dgm:pt>
    <dgm:pt modelId="{8A6617C5-88B4-4A3F-B330-56B2C109BABC}" type="sibTrans" cxnId="{CD45E737-E4DC-44FD-B757-E6B928B176E0}">
      <dgm:prSet/>
      <dgm:spPr/>
      <dgm:t>
        <a:bodyPr/>
        <a:lstStyle/>
        <a:p>
          <a:endParaRPr lang="fr-FR" sz="1600"/>
        </a:p>
      </dgm:t>
    </dgm:pt>
    <dgm:pt modelId="{E926467D-C686-4919-B2F6-1135B3679913}">
      <dgm:prSet custT="1"/>
      <dgm:spPr/>
      <dgm:t>
        <a:bodyPr/>
        <a:lstStyle/>
        <a:p>
          <a:pPr rtl="0"/>
          <a:r>
            <a:rPr lang="fr-FR" sz="2000" dirty="0" smtClean="0"/>
            <a:t>a une grosse place, il nous a fait un peu de tort, car il est bon aussi. </a:t>
          </a:r>
          <a:endParaRPr lang="fr-FR" sz="2000" dirty="0"/>
        </a:p>
      </dgm:t>
    </dgm:pt>
    <dgm:pt modelId="{AD7C1A15-DB0E-4C0E-9783-73816856735A}" type="parTrans" cxnId="{8B65FC3A-7403-4582-B73C-D01A92C43D40}">
      <dgm:prSet/>
      <dgm:spPr/>
      <dgm:t>
        <a:bodyPr/>
        <a:lstStyle/>
        <a:p>
          <a:endParaRPr lang="fr-FR" sz="1600"/>
        </a:p>
      </dgm:t>
    </dgm:pt>
    <dgm:pt modelId="{F039AD76-7366-4175-A210-9DB86FE26A4D}" type="sibTrans" cxnId="{8B65FC3A-7403-4582-B73C-D01A92C43D40}">
      <dgm:prSet/>
      <dgm:spPr/>
      <dgm:t>
        <a:bodyPr/>
        <a:lstStyle/>
        <a:p>
          <a:endParaRPr lang="fr-FR" sz="1600"/>
        </a:p>
      </dgm:t>
    </dgm:pt>
    <dgm:pt modelId="{73A162B1-B074-40FC-8696-5BF647D01704}">
      <dgm:prSet custT="1"/>
      <dgm:spPr/>
      <dgm:t>
        <a:bodyPr/>
        <a:lstStyle/>
        <a:p>
          <a:pPr rtl="0"/>
          <a:r>
            <a:rPr lang="fr-FR" sz="2000" dirty="0" smtClean="0"/>
            <a:t>Force sud n'est pas assez qualitatif</a:t>
          </a:r>
          <a:endParaRPr lang="fr-FR" sz="2000" dirty="0"/>
        </a:p>
      </dgm:t>
    </dgm:pt>
    <dgm:pt modelId="{E508D774-573B-46D9-B06F-8D2253859E7A}" type="parTrans" cxnId="{592F14D2-FB35-4709-87FA-1C75873CC870}">
      <dgm:prSet/>
      <dgm:spPr/>
      <dgm:t>
        <a:bodyPr/>
        <a:lstStyle/>
        <a:p>
          <a:endParaRPr lang="fr-FR" sz="1600"/>
        </a:p>
      </dgm:t>
    </dgm:pt>
    <dgm:pt modelId="{8A43AC8F-8184-4F6A-BEED-ADA383F7BA97}" type="sibTrans" cxnId="{592F14D2-FB35-4709-87FA-1C75873CC870}">
      <dgm:prSet/>
      <dgm:spPr/>
      <dgm:t>
        <a:bodyPr/>
        <a:lstStyle/>
        <a:p>
          <a:endParaRPr lang="fr-FR" sz="1600"/>
        </a:p>
      </dgm:t>
    </dgm:pt>
    <dgm:pt modelId="{933B6FA8-C264-4C35-BD15-DF92F97D0B91}">
      <dgm:prSet custT="1"/>
      <dgm:spPr/>
      <dgm:t>
        <a:bodyPr/>
        <a:lstStyle/>
        <a:p>
          <a:pPr rtl="0"/>
          <a:r>
            <a:rPr lang="fr-FR" sz="2000" dirty="0" smtClean="0"/>
            <a:t>trop de metteur en marché</a:t>
          </a:r>
          <a:endParaRPr lang="fr-FR" sz="2000" dirty="0"/>
        </a:p>
      </dgm:t>
    </dgm:pt>
    <dgm:pt modelId="{6C29AF01-A421-458A-B7D8-BBEDB3F683D2}" type="parTrans" cxnId="{7623F8B9-4453-4FF8-AA9F-A95881D6C2BC}">
      <dgm:prSet/>
      <dgm:spPr/>
      <dgm:t>
        <a:bodyPr/>
        <a:lstStyle/>
        <a:p>
          <a:endParaRPr lang="fr-FR" sz="1600"/>
        </a:p>
      </dgm:t>
    </dgm:pt>
    <dgm:pt modelId="{F9CF41B4-D6C6-490E-B687-C758073F9C3D}" type="sibTrans" cxnId="{7623F8B9-4453-4FF8-AA9F-A95881D6C2BC}">
      <dgm:prSet/>
      <dgm:spPr/>
      <dgm:t>
        <a:bodyPr/>
        <a:lstStyle/>
        <a:p>
          <a:endParaRPr lang="fr-FR" sz="1600"/>
        </a:p>
      </dgm:t>
    </dgm:pt>
    <dgm:pt modelId="{84E16C2F-07AA-48D6-9677-7BC106BE2593}">
      <dgm:prSet custT="1"/>
      <dgm:spPr/>
      <dgm:t>
        <a:bodyPr/>
        <a:lstStyle/>
        <a:p>
          <a:pPr rtl="0"/>
          <a:r>
            <a:rPr lang="fr-FR" sz="2000" dirty="0" smtClean="0"/>
            <a:t>trop variable</a:t>
          </a:r>
          <a:endParaRPr lang="fr-FR" sz="2000" dirty="0"/>
        </a:p>
      </dgm:t>
    </dgm:pt>
    <dgm:pt modelId="{3B01D481-0774-4EDF-BA76-FD863DC0B9D5}" type="parTrans" cxnId="{7BDBF4CE-2A84-4EEC-9A37-C43CCC141694}">
      <dgm:prSet/>
      <dgm:spPr/>
      <dgm:t>
        <a:bodyPr/>
        <a:lstStyle/>
        <a:p>
          <a:endParaRPr lang="fr-FR" sz="1600"/>
        </a:p>
      </dgm:t>
    </dgm:pt>
    <dgm:pt modelId="{899CFB22-642E-4FD7-B265-821C2F013E04}" type="sibTrans" cxnId="{7BDBF4CE-2A84-4EEC-9A37-C43CCC141694}">
      <dgm:prSet/>
      <dgm:spPr/>
      <dgm:t>
        <a:bodyPr/>
        <a:lstStyle/>
        <a:p>
          <a:endParaRPr lang="fr-FR" sz="1600"/>
        </a:p>
      </dgm:t>
    </dgm:pt>
    <dgm:pt modelId="{B3DE265F-A9AE-4895-82BD-F280AC947D9A}">
      <dgm:prSet custT="1"/>
      <dgm:spPr/>
      <dgm:t>
        <a:bodyPr/>
        <a:lstStyle/>
        <a:p>
          <a:pPr rtl="0"/>
          <a:r>
            <a:rPr lang="fr-FR" sz="2000" dirty="0" smtClean="0"/>
            <a:t>trop cher</a:t>
          </a:r>
          <a:endParaRPr lang="fr-FR" sz="2000" dirty="0"/>
        </a:p>
      </dgm:t>
    </dgm:pt>
    <dgm:pt modelId="{0E58573D-027E-42A2-BBBB-F6CA66CD0992}" type="parTrans" cxnId="{0F3C3DF6-C099-4739-9F01-F993595332ED}">
      <dgm:prSet/>
      <dgm:spPr/>
      <dgm:t>
        <a:bodyPr/>
        <a:lstStyle/>
        <a:p>
          <a:endParaRPr lang="fr-FR" sz="1600"/>
        </a:p>
      </dgm:t>
    </dgm:pt>
    <dgm:pt modelId="{E636EED8-ECDA-4B1E-81AF-BC19930AC939}" type="sibTrans" cxnId="{0F3C3DF6-C099-4739-9F01-F993595332ED}">
      <dgm:prSet/>
      <dgm:spPr/>
      <dgm:t>
        <a:bodyPr/>
        <a:lstStyle/>
        <a:p>
          <a:endParaRPr lang="fr-FR" sz="1600"/>
        </a:p>
      </dgm:t>
    </dgm:pt>
    <dgm:pt modelId="{1DF5BA4E-3F4A-434F-8E33-5CBB54587222}">
      <dgm:prSet custT="1"/>
      <dgm:spPr/>
      <dgm:t>
        <a:bodyPr/>
        <a:lstStyle/>
        <a:p>
          <a:pPr rtl="0"/>
          <a:r>
            <a:rPr lang="fr-FR" sz="2000" dirty="0" err="1" smtClean="0"/>
            <a:t>Soldive</a:t>
          </a:r>
          <a:r>
            <a:rPr lang="fr-FR" sz="2000" dirty="0" smtClean="0"/>
            <a:t> est présent toute l’année</a:t>
          </a:r>
          <a:endParaRPr lang="fr-FR" sz="2000" dirty="0"/>
        </a:p>
      </dgm:t>
    </dgm:pt>
    <dgm:pt modelId="{FAD1A9ED-A8B1-4AFE-AF0E-FD127E766BC4}" type="parTrans" cxnId="{8ACBC479-A358-47EC-ADB9-665C6F012A6A}">
      <dgm:prSet/>
      <dgm:spPr/>
      <dgm:t>
        <a:bodyPr/>
        <a:lstStyle/>
        <a:p>
          <a:endParaRPr lang="fr-FR"/>
        </a:p>
      </dgm:t>
    </dgm:pt>
    <dgm:pt modelId="{D44EDE14-2960-4100-A62A-E04E339210D1}" type="sibTrans" cxnId="{8ACBC479-A358-47EC-ADB9-665C6F012A6A}">
      <dgm:prSet/>
      <dgm:spPr/>
      <dgm:t>
        <a:bodyPr/>
        <a:lstStyle/>
        <a:p>
          <a:endParaRPr lang="fr-FR"/>
        </a:p>
      </dgm:t>
    </dgm:pt>
    <dgm:pt modelId="{0591C53F-CABC-45AC-BC4E-55ECB8DCE416}">
      <dgm:prSet custT="1"/>
      <dgm:spPr/>
      <dgm:t>
        <a:bodyPr/>
        <a:lstStyle/>
        <a:p>
          <a:pPr rtl="0"/>
          <a:r>
            <a:rPr lang="fr-FR" sz="2000" dirty="0" smtClean="0"/>
            <a:t>Ils sont moins qualitatifs que HP</a:t>
          </a:r>
          <a:endParaRPr lang="fr-FR" sz="2000" dirty="0"/>
        </a:p>
      </dgm:t>
    </dgm:pt>
    <dgm:pt modelId="{04BD8E25-5877-49CA-9883-30DDF809A7EC}" type="parTrans" cxnId="{F881CACE-F3F0-42DF-BAA7-0B9F2F825781}">
      <dgm:prSet/>
      <dgm:spPr/>
      <dgm:t>
        <a:bodyPr/>
        <a:lstStyle/>
        <a:p>
          <a:endParaRPr lang="fr-FR"/>
        </a:p>
      </dgm:t>
    </dgm:pt>
    <dgm:pt modelId="{0A2B8C08-55E9-482D-8059-96ED4C0EEAB6}" type="sibTrans" cxnId="{F881CACE-F3F0-42DF-BAA7-0B9F2F825781}">
      <dgm:prSet/>
      <dgm:spPr/>
      <dgm:t>
        <a:bodyPr/>
        <a:lstStyle/>
        <a:p>
          <a:endParaRPr lang="fr-FR"/>
        </a:p>
      </dgm:t>
    </dgm:pt>
    <dgm:pt modelId="{F766173E-3BEA-4059-8F9D-4C9EDAF5A615}" type="pres">
      <dgm:prSet presAssocID="{E3E3EB44-3CC1-4BEA-ACEA-3C55287D38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15438-DF62-4E88-A5FC-811F453732B9}" type="pres">
      <dgm:prSet presAssocID="{61676DA4-BC69-460A-B919-F9299C42C992}" presName="composite" presStyleCnt="0"/>
      <dgm:spPr/>
    </dgm:pt>
    <dgm:pt modelId="{3056F15F-7A31-4564-97E7-94441B5C5D2E}" type="pres">
      <dgm:prSet presAssocID="{61676DA4-BC69-460A-B919-F9299C42C99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C50EC0-6DE5-438B-890E-B3D028CF1A95}" type="pres">
      <dgm:prSet presAssocID="{61676DA4-BC69-460A-B919-F9299C42C99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51F6F9F-081B-419C-B371-AA54801AFB46}" type="pres">
      <dgm:prSet presAssocID="{BC13D91E-38BE-43AB-9DAA-2349E6652DF6}" presName="space" presStyleCnt="0"/>
      <dgm:spPr/>
    </dgm:pt>
    <dgm:pt modelId="{0A7245FF-11A2-43EE-AF79-9DF1DA65F105}" type="pres">
      <dgm:prSet presAssocID="{B5FB5F54-E59E-4299-AB6B-239B24833335}" presName="composite" presStyleCnt="0"/>
      <dgm:spPr/>
    </dgm:pt>
    <dgm:pt modelId="{F9D681BC-E08F-48F5-BB89-E29790842A23}" type="pres">
      <dgm:prSet presAssocID="{B5FB5F54-E59E-4299-AB6B-239B2483333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520E76-2D43-45E3-9E00-BE2E32F16821}" type="pres">
      <dgm:prSet presAssocID="{B5FB5F54-E59E-4299-AB6B-239B2483333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2DB053-252C-4F43-AA52-B82C81F8715D}" type="pres">
      <dgm:prSet presAssocID="{5E685279-63E7-430F-B176-763931E130C9}" presName="space" presStyleCnt="0"/>
      <dgm:spPr/>
    </dgm:pt>
    <dgm:pt modelId="{A4F96FF4-D91D-48BC-8AB3-91758620C2D1}" type="pres">
      <dgm:prSet presAssocID="{25FF8761-7E51-4C5F-96FE-84E43EC7AA0A}" presName="composite" presStyleCnt="0"/>
      <dgm:spPr/>
    </dgm:pt>
    <dgm:pt modelId="{081C0E68-5C94-49E7-890B-0606D1393037}" type="pres">
      <dgm:prSet presAssocID="{25FF8761-7E51-4C5F-96FE-84E43EC7AA0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242A79-2AFB-4322-8BC6-3D588AD42F99}" type="pres">
      <dgm:prSet presAssocID="{25FF8761-7E51-4C5F-96FE-84E43EC7AA0A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9D7AD2D-4354-4AA8-9F32-D07926B9A011}" type="pres">
      <dgm:prSet presAssocID="{1FD71504-D509-4F62-8EA2-484C8A01A54F}" presName="space" presStyleCnt="0"/>
      <dgm:spPr/>
    </dgm:pt>
    <dgm:pt modelId="{ABAC8B09-117F-4480-BA3B-79C331150079}" type="pres">
      <dgm:prSet presAssocID="{C737A7F2-4BDB-44AB-AF5A-2C3A07D21FCA}" presName="composite" presStyleCnt="0"/>
      <dgm:spPr/>
    </dgm:pt>
    <dgm:pt modelId="{96A23ED1-8D1C-46D4-9405-C9812D792564}" type="pres">
      <dgm:prSet presAssocID="{C737A7F2-4BDB-44AB-AF5A-2C3A07D21FC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9DC6F1-26D3-4D2F-B9D1-CCBDA5B52867}" type="pres">
      <dgm:prSet presAssocID="{C737A7F2-4BDB-44AB-AF5A-2C3A07D21FC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27419F4-454B-48ED-9358-40D51CC67AFE}" srcId="{E3E3EB44-3CC1-4BEA-ACEA-3C55287D3853}" destId="{B5FB5F54-E59E-4299-AB6B-239B24833335}" srcOrd="1" destOrd="0" parTransId="{607E6C2E-7572-4599-897B-6CEDC9CE92B6}" sibTransId="{5E685279-63E7-430F-B176-763931E130C9}"/>
    <dgm:cxn modelId="{5036F60F-2881-4758-B553-71CB3C03E620}" type="presOf" srcId="{E926467D-C686-4919-B2F6-1135B3679913}" destId="{35520E76-2D43-45E3-9E00-BE2E32F16821}" srcOrd="0" destOrd="0" presId="urn:microsoft.com/office/officeart/2005/8/layout/hList1"/>
    <dgm:cxn modelId="{7623F8B9-4453-4FF8-AA9F-A95881D6C2BC}" srcId="{C737A7F2-4BDB-44AB-AF5A-2C3A07D21FCA}" destId="{933B6FA8-C264-4C35-BD15-DF92F97D0B91}" srcOrd="0" destOrd="0" parTransId="{6C29AF01-A421-458A-B7D8-BBEDB3F683D2}" sibTransId="{F9CF41B4-D6C6-490E-B687-C758073F9C3D}"/>
    <dgm:cxn modelId="{B6511C76-3267-4D21-9D75-7B5604611BD6}" type="presOf" srcId="{25FF8761-7E51-4C5F-96FE-84E43EC7AA0A}" destId="{081C0E68-5C94-49E7-890B-0606D1393037}" srcOrd="0" destOrd="0" presId="urn:microsoft.com/office/officeart/2005/8/layout/hList1"/>
    <dgm:cxn modelId="{8B65FC3A-7403-4582-B73C-D01A92C43D40}" srcId="{B5FB5F54-E59E-4299-AB6B-239B24833335}" destId="{E926467D-C686-4919-B2F6-1135B3679913}" srcOrd="0" destOrd="0" parTransId="{AD7C1A15-DB0E-4C0E-9783-73816856735A}" sibTransId="{F039AD76-7366-4175-A210-9DB86FE26A4D}"/>
    <dgm:cxn modelId="{D4F69016-6BD2-43C3-B88A-C5AD9E45744C}" srcId="{E3E3EB44-3CC1-4BEA-ACEA-3C55287D3853}" destId="{25FF8761-7E51-4C5F-96FE-84E43EC7AA0A}" srcOrd="2" destOrd="0" parTransId="{DA34E136-167F-404D-A9D0-9224F9EB476D}" sibTransId="{1FD71504-D509-4F62-8EA2-484C8A01A54F}"/>
    <dgm:cxn modelId="{F881CACE-F3F0-42DF-BAA7-0B9F2F825781}" srcId="{61676DA4-BC69-460A-B919-F9299C42C992}" destId="{0591C53F-CABC-45AC-BC4E-55ECB8DCE416}" srcOrd="3" destOrd="0" parTransId="{04BD8E25-5877-49CA-9883-30DDF809A7EC}" sibTransId="{0A2B8C08-55E9-482D-8059-96ED4C0EEAB6}"/>
    <dgm:cxn modelId="{01B08C70-C02A-4561-995C-03816AF42609}" type="presOf" srcId="{7C14BE89-80D6-4E5F-807C-2E7FF8B6B278}" destId="{93C50EC0-6DE5-438B-890E-B3D028CF1A95}" srcOrd="0" destOrd="1" presId="urn:microsoft.com/office/officeart/2005/8/layout/hList1"/>
    <dgm:cxn modelId="{D48DD13D-E9F7-4F55-AB18-103BCCFEC3E3}" srcId="{E3E3EB44-3CC1-4BEA-ACEA-3C55287D3853}" destId="{61676DA4-BC69-460A-B919-F9299C42C992}" srcOrd="0" destOrd="0" parTransId="{E0606B77-A7B4-4D7F-B32E-1FEDED01CEA4}" sibTransId="{BC13D91E-38BE-43AB-9DAA-2349E6652DF6}"/>
    <dgm:cxn modelId="{0AC4DB5F-3EBE-45A8-91EC-C814D6719AA0}" type="presOf" srcId="{C737A7F2-4BDB-44AB-AF5A-2C3A07D21FCA}" destId="{96A23ED1-8D1C-46D4-9405-C9812D792564}" srcOrd="0" destOrd="0" presId="urn:microsoft.com/office/officeart/2005/8/layout/hList1"/>
    <dgm:cxn modelId="{6844EE17-A8CF-4742-AE35-31EF80C0E5CE}" type="presOf" srcId="{E3E3EB44-3CC1-4BEA-ACEA-3C55287D3853}" destId="{F766173E-3BEA-4059-8F9D-4C9EDAF5A615}" srcOrd="0" destOrd="0" presId="urn:microsoft.com/office/officeart/2005/8/layout/hList1"/>
    <dgm:cxn modelId="{EFB85EB6-3FA1-4DF2-BBAD-EE5DB7BA7B4D}" type="presOf" srcId="{84E16C2F-07AA-48D6-9677-7BC106BE2593}" destId="{449DC6F1-26D3-4D2F-B9D1-CCBDA5B52867}" srcOrd="0" destOrd="1" presId="urn:microsoft.com/office/officeart/2005/8/layout/hList1"/>
    <dgm:cxn modelId="{DA5988E0-4E38-4338-8258-ED7BFA514BB1}" type="presOf" srcId="{B5FB5F54-E59E-4299-AB6B-239B24833335}" destId="{F9D681BC-E08F-48F5-BB89-E29790842A23}" srcOrd="0" destOrd="0" presId="urn:microsoft.com/office/officeart/2005/8/layout/hList1"/>
    <dgm:cxn modelId="{A979C122-DFE5-4C68-987D-DF9EA4F48F0C}" type="presOf" srcId="{1DF5BA4E-3F4A-434F-8E33-5CBB54587222}" destId="{93C50EC0-6DE5-438B-890E-B3D028CF1A95}" srcOrd="0" destOrd="2" presId="urn:microsoft.com/office/officeart/2005/8/layout/hList1"/>
    <dgm:cxn modelId="{362827F9-F1A1-49D8-92A9-744B0D87EF5E}" type="presOf" srcId="{0591C53F-CABC-45AC-BC4E-55ECB8DCE416}" destId="{93C50EC0-6DE5-438B-890E-B3D028CF1A95}" srcOrd="0" destOrd="3" presId="urn:microsoft.com/office/officeart/2005/8/layout/hList1"/>
    <dgm:cxn modelId="{0F3C3DF6-C099-4739-9F01-F993595332ED}" srcId="{C737A7F2-4BDB-44AB-AF5A-2C3A07D21FCA}" destId="{B3DE265F-A9AE-4895-82BD-F280AC947D9A}" srcOrd="2" destOrd="0" parTransId="{0E58573D-027E-42A2-BBBB-F6CA66CD0992}" sibTransId="{E636EED8-ECDA-4B1E-81AF-BC19930AC939}"/>
    <dgm:cxn modelId="{79D1BE9D-C8AC-4522-9558-26C72B0AC46E}" type="presOf" srcId="{73A162B1-B074-40FC-8696-5BF647D01704}" destId="{2A242A79-2AFB-4322-8BC6-3D588AD42F99}" srcOrd="0" destOrd="0" presId="urn:microsoft.com/office/officeart/2005/8/layout/hList1"/>
    <dgm:cxn modelId="{7183E560-023D-4712-A037-071062B15F02}" type="presOf" srcId="{61676DA4-BC69-460A-B919-F9299C42C992}" destId="{3056F15F-7A31-4564-97E7-94441B5C5D2E}" srcOrd="0" destOrd="0" presId="urn:microsoft.com/office/officeart/2005/8/layout/hList1"/>
    <dgm:cxn modelId="{88B64815-7D96-4A07-BBCC-353B119B498D}" srcId="{E3E3EB44-3CC1-4BEA-ACEA-3C55287D3853}" destId="{C737A7F2-4BDB-44AB-AF5A-2C3A07D21FCA}" srcOrd="3" destOrd="0" parTransId="{36FD4F61-30E4-4061-8E3E-FA497DD12400}" sibTransId="{5950837D-7930-49F3-98F3-FEAD69F46A7B}"/>
    <dgm:cxn modelId="{592F14D2-FB35-4709-87FA-1C75873CC870}" srcId="{25FF8761-7E51-4C5F-96FE-84E43EC7AA0A}" destId="{73A162B1-B074-40FC-8696-5BF647D01704}" srcOrd="0" destOrd="0" parTransId="{E508D774-573B-46D9-B06F-8D2253859E7A}" sibTransId="{8A43AC8F-8184-4F6A-BEED-ADA383F7BA97}"/>
    <dgm:cxn modelId="{D6D679E4-ACCD-4EA4-B4EA-96BC78A952D7}" srcId="{61676DA4-BC69-460A-B919-F9299C42C992}" destId="{7C14BE89-80D6-4E5F-807C-2E7FF8B6B278}" srcOrd="1" destOrd="0" parTransId="{14D3ACAE-B463-49DD-9289-D595D0F81D0E}" sibTransId="{ABB2AF99-3F2A-469C-BE94-1AEA5C0575FB}"/>
    <dgm:cxn modelId="{CD45E737-E4DC-44FD-B757-E6B928B176E0}" srcId="{61676DA4-BC69-460A-B919-F9299C42C992}" destId="{D4377290-0BDF-41AD-B84D-7F69DFF5E133}" srcOrd="0" destOrd="0" parTransId="{F2D50956-87C2-4929-BC3F-28E6BCEA760F}" sibTransId="{8A6617C5-88B4-4A3F-B330-56B2C109BABC}"/>
    <dgm:cxn modelId="{13AF7C51-34C1-4C82-B896-128ABC2BE714}" type="presOf" srcId="{933B6FA8-C264-4C35-BD15-DF92F97D0B91}" destId="{449DC6F1-26D3-4D2F-B9D1-CCBDA5B52867}" srcOrd="0" destOrd="0" presId="urn:microsoft.com/office/officeart/2005/8/layout/hList1"/>
    <dgm:cxn modelId="{830964DA-D2CD-4C96-81E3-B40BF0CE3191}" type="presOf" srcId="{B3DE265F-A9AE-4895-82BD-F280AC947D9A}" destId="{449DC6F1-26D3-4D2F-B9D1-CCBDA5B52867}" srcOrd="0" destOrd="2" presId="urn:microsoft.com/office/officeart/2005/8/layout/hList1"/>
    <dgm:cxn modelId="{8ACBC479-A358-47EC-ADB9-665C6F012A6A}" srcId="{61676DA4-BC69-460A-B919-F9299C42C992}" destId="{1DF5BA4E-3F4A-434F-8E33-5CBB54587222}" srcOrd="2" destOrd="0" parTransId="{FAD1A9ED-A8B1-4AFE-AF0E-FD127E766BC4}" sibTransId="{D44EDE14-2960-4100-A62A-E04E339210D1}"/>
    <dgm:cxn modelId="{7BDBF4CE-2A84-4EEC-9A37-C43CCC141694}" srcId="{C737A7F2-4BDB-44AB-AF5A-2C3A07D21FCA}" destId="{84E16C2F-07AA-48D6-9677-7BC106BE2593}" srcOrd="1" destOrd="0" parTransId="{3B01D481-0774-4EDF-BA76-FD863DC0B9D5}" sibTransId="{899CFB22-642E-4FD7-B265-821C2F013E04}"/>
    <dgm:cxn modelId="{AC8304D5-90EC-423F-A6CA-32E7A99F2C37}" type="presOf" srcId="{D4377290-0BDF-41AD-B84D-7F69DFF5E133}" destId="{93C50EC0-6DE5-438B-890E-B3D028CF1A95}" srcOrd="0" destOrd="0" presId="urn:microsoft.com/office/officeart/2005/8/layout/hList1"/>
    <dgm:cxn modelId="{64E185D8-8716-4DB9-97C4-CDB65E5E1DCC}" type="presParOf" srcId="{F766173E-3BEA-4059-8F9D-4C9EDAF5A615}" destId="{11C15438-DF62-4E88-A5FC-811F453732B9}" srcOrd="0" destOrd="0" presId="urn:microsoft.com/office/officeart/2005/8/layout/hList1"/>
    <dgm:cxn modelId="{2DA3A501-CD56-482B-AF5E-C697ED76E02E}" type="presParOf" srcId="{11C15438-DF62-4E88-A5FC-811F453732B9}" destId="{3056F15F-7A31-4564-97E7-94441B5C5D2E}" srcOrd="0" destOrd="0" presId="urn:microsoft.com/office/officeart/2005/8/layout/hList1"/>
    <dgm:cxn modelId="{735F234F-90D8-4B57-A237-FF5257C962FA}" type="presParOf" srcId="{11C15438-DF62-4E88-A5FC-811F453732B9}" destId="{93C50EC0-6DE5-438B-890E-B3D028CF1A95}" srcOrd="1" destOrd="0" presId="urn:microsoft.com/office/officeart/2005/8/layout/hList1"/>
    <dgm:cxn modelId="{1E10794C-5580-4B8A-9267-6ACF7D1B72A5}" type="presParOf" srcId="{F766173E-3BEA-4059-8F9D-4C9EDAF5A615}" destId="{451F6F9F-081B-419C-B371-AA54801AFB46}" srcOrd="1" destOrd="0" presId="urn:microsoft.com/office/officeart/2005/8/layout/hList1"/>
    <dgm:cxn modelId="{1310DC80-13BA-47ED-8CBC-C5EE9598B9CC}" type="presParOf" srcId="{F766173E-3BEA-4059-8F9D-4C9EDAF5A615}" destId="{0A7245FF-11A2-43EE-AF79-9DF1DA65F105}" srcOrd="2" destOrd="0" presId="urn:microsoft.com/office/officeart/2005/8/layout/hList1"/>
    <dgm:cxn modelId="{160A6E8D-25AF-4F64-9170-B778A92C27E1}" type="presParOf" srcId="{0A7245FF-11A2-43EE-AF79-9DF1DA65F105}" destId="{F9D681BC-E08F-48F5-BB89-E29790842A23}" srcOrd="0" destOrd="0" presId="urn:microsoft.com/office/officeart/2005/8/layout/hList1"/>
    <dgm:cxn modelId="{3C3F23DD-8768-463B-84EA-DDB68220DFE6}" type="presParOf" srcId="{0A7245FF-11A2-43EE-AF79-9DF1DA65F105}" destId="{35520E76-2D43-45E3-9E00-BE2E32F16821}" srcOrd="1" destOrd="0" presId="urn:microsoft.com/office/officeart/2005/8/layout/hList1"/>
    <dgm:cxn modelId="{2CE7775E-4849-4D8B-B165-4D1CF4C58970}" type="presParOf" srcId="{F766173E-3BEA-4059-8F9D-4C9EDAF5A615}" destId="{CB2DB053-252C-4F43-AA52-B82C81F8715D}" srcOrd="3" destOrd="0" presId="urn:microsoft.com/office/officeart/2005/8/layout/hList1"/>
    <dgm:cxn modelId="{DACF1AE9-1F63-4C6D-9B84-6FC6C6974E0E}" type="presParOf" srcId="{F766173E-3BEA-4059-8F9D-4C9EDAF5A615}" destId="{A4F96FF4-D91D-48BC-8AB3-91758620C2D1}" srcOrd="4" destOrd="0" presId="urn:microsoft.com/office/officeart/2005/8/layout/hList1"/>
    <dgm:cxn modelId="{4CAE19EC-54EE-45D6-8B5D-07CC69CCE967}" type="presParOf" srcId="{A4F96FF4-D91D-48BC-8AB3-91758620C2D1}" destId="{081C0E68-5C94-49E7-890B-0606D1393037}" srcOrd="0" destOrd="0" presId="urn:microsoft.com/office/officeart/2005/8/layout/hList1"/>
    <dgm:cxn modelId="{8FAADE31-32D7-4C5E-8756-73D01EEFCAB4}" type="presParOf" srcId="{A4F96FF4-D91D-48BC-8AB3-91758620C2D1}" destId="{2A242A79-2AFB-4322-8BC6-3D588AD42F99}" srcOrd="1" destOrd="0" presId="urn:microsoft.com/office/officeart/2005/8/layout/hList1"/>
    <dgm:cxn modelId="{4594DD07-7222-4058-B21C-3D7BA762A243}" type="presParOf" srcId="{F766173E-3BEA-4059-8F9D-4C9EDAF5A615}" destId="{59D7AD2D-4354-4AA8-9F32-D07926B9A011}" srcOrd="5" destOrd="0" presId="urn:microsoft.com/office/officeart/2005/8/layout/hList1"/>
    <dgm:cxn modelId="{87C45D39-82D2-48B5-A9EB-E5F3CEBEF1BB}" type="presParOf" srcId="{F766173E-3BEA-4059-8F9D-4C9EDAF5A615}" destId="{ABAC8B09-117F-4480-BA3B-79C331150079}" srcOrd="6" destOrd="0" presId="urn:microsoft.com/office/officeart/2005/8/layout/hList1"/>
    <dgm:cxn modelId="{B9DEC31E-4956-43AC-81B2-351111FDE31F}" type="presParOf" srcId="{ABAC8B09-117F-4480-BA3B-79C331150079}" destId="{96A23ED1-8D1C-46D4-9405-C9812D792564}" srcOrd="0" destOrd="0" presId="urn:microsoft.com/office/officeart/2005/8/layout/hList1"/>
    <dgm:cxn modelId="{F28D0096-6C2F-4C7A-A4A3-FD6C37F6A2F1}" type="presParOf" srcId="{ABAC8B09-117F-4480-BA3B-79C331150079}" destId="{449DC6F1-26D3-4D2F-B9D1-CCBDA5B528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452094-3451-4783-80E8-611BB9A586DD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0A37F375-881B-42B2-B68C-869D174D63F1}">
      <dgm:prSet phldrT="[Texte]"/>
      <dgm:spPr>
        <a:solidFill>
          <a:srgbClr val="FFFF00"/>
        </a:solidFill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Produit</a:t>
          </a:r>
          <a:endParaRPr lang="fr-FR" dirty="0">
            <a:solidFill>
              <a:schemeClr val="tx1"/>
            </a:solidFill>
          </a:endParaRPr>
        </a:p>
      </dgm:t>
    </dgm:pt>
    <dgm:pt modelId="{2E27BFA9-E987-49F9-AD82-901246537E3B}" type="parTrans" cxnId="{2396C219-5004-40B8-965C-EFBF6C43B7BB}">
      <dgm:prSet/>
      <dgm:spPr/>
      <dgm:t>
        <a:bodyPr/>
        <a:lstStyle/>
        <a:p>
          <a:endParaRPr lang="fr-FR"/>
        </a:p>
      </dgm:t>
    </dgm:pt>
    <dgm:pt modelId="{E9AD2A50-E932-4E1C-B113-12B3E12D68CF}" type="sibTrans" cxnId="{2396C219-5004-40B8-965C-EFBF6C43B7BB}">
      <dgm:prSet/>
      <dgm:spPr/>
      <dgm:t>
        <a:bodyPr/>
        <a:lstStyle/>
        <a:p>
          <a:endParaRPr lang="fr-FR"/>
        </a:p>
      </dgm:t>
    </dgm:pt>
    <dgm:pt modelId="{4B5B56D0-DA44-443E-9C6E-CA5B6E27785D}">
      <dgm:prSet phldrT="[Texte]"/>
      <dgm:spPr>
        <a:solidFill>
          <a:srgbClr val="C00000"/>
        </a:solidFill>
      </dgm:spPr>
      <dgm:t>
        <a:bodyPr/>
        <a:lstStyle/>
        <a:p>
          <a:r>
            <a:rPr lang="fr-FR" dirty="0" smtClean="0"/>
            <a:t>Distribution</a:t>
          </a:r>
          <a:endParaRPr lang="fr-FR" dirty="0"/>
        </a:p>
      </dgm:t>
    </dgm:pt>
    <dgm:pt modelId="{B34B47A2-74DA-49B2-B14B-2B51B5C463DD}" type="parTrans" cxnId="{4A9E2BEF-0F72-42C8-A260-1A99098120B7}">
      <dgm:prSet/>
      <dgm:spPr/>
      <dgm:t>
        <a:bodyPr/>
        <a:lstStyle/>
        <a:p>
          <a:endParaRPr lang="fr-FR"/>
        </a:p>
      </dgm:t>
    </dgm:pt>
    <dgm:pt modelId="{A1A70E20-A88C-4FA4-A750-CBE808F5A903}" type="sibTrans" cxnId="{4A9E2BEF-0F72-42C8-A260-1A99098120B7}">
      <dgm:prSet/>
      <dgm:spPr/>
      <dgm:t>
        <a:bodyPr/>
        <a:lstStyle/>
        <a:p>
          <a:endParaRPr lang="fr-FR"/>
        </a:p>
      </dgm:t>
    </dgm:pt>
    <dgm:pt modelId="{9AE1705C-17BE-4468-9E56-2DE411F235F7}">
      <dgm:prSet phldrT="[Texte]"/>
      <dgm:spPr/>
      <dgm:t>
        <a:bodyPr/>
        <a:lstStyle/>
        <a:p>
          <a:r>
            <a:rPr lang="fr-FR" dirty="0" smtClean="0"/>
            <a:t>Promotion</a:t>
          </a:r>
          <a:endParaRPr lang="fr-FR" dirty="0"/>
        </a:p>
      </dgm:t>
    </dgm:pt>
    <dgm:pt modelId="{DA1762E0-3F81-4FE1-9BEE-C1261D3A03A9}" type="parTrans" cxnId="{A6005F33-F7E0-4B1B-A517-9F8783B0F50C}">
      <dgm:prSet/>
      <dgm:spPr/>
      <dgm:t>
        <a:bodyPr/>
        <a:lstStyle/>
        <a:p>
          <a:endParaRPr lang="fr-FR"/>
        </a:p>
      </dgm:t>
    </dgm:pt>
    <dgm:pt modelId="{A44A3CA9-F31C-4BE9-BE61-8C43C64671B4}" type="sibTrans" cxnId="{A6005F33-F7E0-4B1B-A517-9F8783B0F50C}">
      <dgm:prSet/>
      <dgm:spPr/>
      <dgm:t>
        <a:bodyPr/>
        <a:lstStyle/>
        <a:p>
          <a:endParaRPr lang="fr-FR"/>
        </a:p>
      </dgm:t>
    </dgm:pt>
    <dgm:pt modelId="{E984847C-B887-43FF-93E4-CB163F35CBA2}">
      <dgm:prSet phldrT="[Texte]"/>
      <dgm:spPr>
        <a:solidFill>
          <a:srgbClr val="00B050"/>
        </a:solidFill>
      </dgm:spPr>
      <dgm:t>
        <a:bodyPr/>
        <a:lstStyle/>
        <a:p>
          <a:r>
            <a:rPr lang="fr-FR" dirty="0" smtClean="0"/>
            <a:t>Prix</a:t>
          </a:r>
          <a:endParaRPr lang="fr-FR" dirty="0"/>
        </a:p>
      </dgm:t>
    </dgm:pt>
    <dgm:pt modelId="{AFF69B38-9254-43EE-9CEB-3C659AB33131}" type="parTrans" cxnId="{2D8DAD91-6255-40A8-9E7B-4AFAC8BD8F35}">
      <dgm:prSet/>
      <dgm:spPr/>
      <dgm:t>
        <a:bodyPr/>
        <a:lstStyle/>
        <a:p>
          <a:endParaRPr lang="fr-FR"/>
        </a:p>
      </dgm:t>
    </dgm:pt>
    <dgm:pt modelId="{91913654-0C1C-488F-B1AA-05573D1352A6}" type="sibTrans" cxnId="{2D8DAD91-6255-40A8-9E7B-4AFAC8BD8F35}">
      <dgm:prSet/>
      <dgm:spPr/>
      <dgm:t>
        <a:bodyPr/>
        <a:lstStyle/>
        <a:p>
          <a:endParaRPr lang="fr-FR"/>
        </a:p>
      </dgm:t>
    </dgm:pt>
    <dgm:pt modelId="{482C6DEF-190D-4843-8304-4ED9775A250F}" type="pres">
      <dgm:prSet presAssocID="{79452094-3451-4783-80E8-611BB9A586D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40E6546-0F41-4840-9552-54FC15126C87}" type="pres">
      <dgm:prSet presAssocID="{0A37F375-881B-42B2-B68C-869D174D63F1}" presName="vertOne" presStyleCnt="0"/>
      <dgm:spPr/>
      <dgm:t>
        <a:bodyPr/>
        <a:lstStyle/>
        <a:p>
          <a:endParaRPr lang="fr-FR"/>
        </a:p>
      </dgm:t>
    </dgm:pt>
    <dgm:pt modelId="{E6ED6FE2-8427-4083-88FA-B8B958178408}" type="pres">
      <dgm:prSet presAssocID="{0A37F375-881B-42B2-B68C-869D174D63F1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7D86280-8905-4B7C-A527-E49BDE6B1045}" type="pres">
      <dgm:prSet presAssocID="{0A37F375-881B-42B2-B68C-869D174D63F1}" presName="parTransOne" presStyleCnt="0"/>
      <dgm:spPr/>
      <dgm:t>
        <a:bodyPr/>
        <a:lstStyle/>
        <a:p>
          <a:endParaRPr lang="fr-FR"/>
        </a:p>
      </dgm:t>
    </dgm:pt>
    <dgm:pt modelId="{7F51B900-89D8-47F6-A983-CA4B1EFF6C4B}" type="pres">
      <dgm:prSet presAssocID="{0A37F375-881B-42B2-B68C-869D174D63F1}" presName="horzOne" presStyleCnt="0"/>
      <dgm:spPr/>
      <dgm:t>
        <a:bodyPr/>
        <a:lstStyle/>
        <a:p>
          <a:endParaRPr lang="fr-FR"/>
        </a:p>
      </dgm:t>
    </dgm:pt>
    <dgm:pt modelId="{1AE85A09-6E8C-4FCC-9476-CB2370AC8CE5}" type="pres">
      <dgm:prSet presAssocID="{E984847C-B887-43FF-93E4-CB163F35CBA2}" presName="vertTwo" presStyleCnt="0"/>
      <dgm:spPr/>
      <dgm:t>
        <a:bodyPr/>
        <a:lstStyle/>
        <a:p>
          <a:endParaRPr lang="fr-FR"/>
        </a:p>
      </dgm:t>
    </dgm:pt>
    <dgm:pt modelId="{33FFFB9B-C2E3-4B61-A2C1-5406440C69BE}" type="pres">
      <dgm:prSet presAssocID="{E984847C-B887-43FF-93E4-CB163F35CBA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8633155-D62B-46D0-B414-53AD43555BAC}" type="pres">
      <dgm:prSet presAssocID="{E984847C-B887-43FF-93E4-CB163F35CBA2}" presName="horzTwo" presStyleCnt="0"/>
      <dgm:spPr/>
      <dgm:t>
        <a:bodyPr/>
        <a:lstStyle/>
        <a:p>
          <a:endParaRPr lang="fr-FR"/>
        </a:p>
      </dgm:t>
    </dgm:pt>
    <dgm:pt modelId="{FAB9657C-C990-4DA0-81F9-2B168F565185}" type="pres">
      <dgm:prSet presAssocID="{E9AD2A50-E932-4E1C-B113-12B3E12D68CF}" presName="sibSpaceOne" presStyleCnt="0"/>
      <dgm:spPr/>
      <dgm:t>
        <a:bodyPr/>
        <a:lstStyle/>
        <a:p>
          <a:endParaRPr lang="fr-FR"/>
        </a:p>
      </dgm:t>
    </dgm:pt>
    <dgm:pt modelId="{53C72662-466D-4ECB-8D53-0D6CC8A6442D}" type="pres">
      <dgm:prSet presAssocID="{4B5B56D0-DA44-443E-9C6E-CA5B6E27785D}" presName="vertOne" presStyleCnt="0"/>
      <dgm:spPr/>
      <dgm:t>
        <a:bodyPr/>
        <a:lstStyle/>
        <a:p>
          <a:endParaRPr lang="fr-FR"/>
        </a:p>
      </dgm:t>
    </dgm:pt>
    <dgm:pt modelId="{ADC64E27-E2BF-45E5-A7D8-6EDF0D222B88}" type="pres">
      <dgm:prSet presAssocID="{4B5B56D0-DA44-443E-9C6E-CA5B6E27785D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3545E8C-3A96-46F0-81CC-97AD59B07DD2}" type="pres">
      <dgm:prSet presAssocID="{4B5B56D0-DA44-443E-9C6E-CA5B6E27785D}" presName="parTransOne" presStyleCnt="0"/>
      <dgm:spPr/>
      <dgm:t>
        <a:bodyPr/>
        <a:lstStyle/>
        <a:p>
          <a:endParaRPr lang="fr-FR"/>
        </a:p>
      </dgm:t>
    </dgm:pt>
    <dgm:pt modelId="{469058B2-6DC1-411C-8661-FCFFBB270916}" type="pres">
      <dgm:prSet presAssocID="{4B5B56D0-DA44-443E-9C6E-CA5B6E27785D}" presName="horzOne" presStyleCnt="0"/>
      <dgm:spPr/>
      <dgm:t>
        <a:bodyPr/>
        <a:lstStyle/>
        <a:p>
          <a:endParaRPr lang="fr-FR"/>
        </a:p>
      </dgm:t>
    </dgm:pt>
    <dgm:pt modelId="{3C0465CF-03DD-45AC-858D-FC82AD4232CF}" type="pres">
      <dgm:prSet presAssocID="{9AE1705C-17BE-4468-9E56-2DE411F235F7}" presName="vertTwo" presStyleCnt="0"/>
      <dgm:spPr/>
      <dgm:t>
        <a:bodyPr/>
        <a:lstStyle/>
        <a:p>
          <a:endParaRPr lang="fr-FR"/>
        </a:p>
      </dgm:t>
    </dgm:pt>
    <dgm:pt modelId="{9FA6A5C9-655C-4B74-8C79-365B764E7E60}" type="pres">
      <dgm:prSet presAssocID="{9AE1705C-17BE-4468-9E56-2DE411F235F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67B0052-90EC-49CB-AD3D-E7CA6D770EC5}" type="pres">
      <dgm:prSet presAssocID="{9AE1705C-17BE-4468-9E56-2DE411F235F7}" presName="horzTwo" presStyleCnt="0"/>
      <dgm:spPr/>
      <dgm:t>
        <a:bodyPr/>
        <a:lstStyle/>
        <a:p>
          <a:endParaRPr lang="fr-FR"/>
        </a:p>
      </dgm:t>
    </dgm:pt>
  </dgm:ptLst>
  <dgm:cxnLst>
    <dgm:cxn modelId="{5C2BAFA4-840D-454A-978B-4A36CB558160}" type="presOf" srcId="{E984847C-B887-43FF-93E4-CB163F35CBA2}" destId="{33FFFB9B-C2E3-4B61-A2C1-5406440C69BE}" srcOrd="0" destOrd="0" presId="urn:microsoft.com/office/officeart/2005/8/layout/hierarchy4"/>
    <dgm:cxn modelId="{4A9E2BEF-0F72-42C8-A260-1A99098120B7}" srcId="{79452094-3451-4783-80E8-611BB9A586DD}" destId="{4B5B56D0-DA44-443E-9C6E-CA5B6E27785D}" srcOrd="1" destOrd="0" parTransId="{B34B47A2-74DA-49B2-B14B-2B51B5C463DD}" sibTransId="{A1A70E20-A88C-4FA4-A750-CBE808F5A903}"/>
    <dgm:cxn modelId="{549F56D5-86F0-4209-9B6B-7F4701B4F76A}" type="presOf" srcId="{0A37F375-881B-42B2-B68C-869D174D63F1}" destId="{E6ED6FE2-8427-4083-88FA-B8B958178408}" srcOrd="0" destOrd="0" presId="urn:microsoft.com/office/officeart/2005/8/layout/hierarchy4"/>
    <dgm:cxn modelId="{9CB82D99-C636-4D07-B513-EDCAC2A567CA}" type="presOf" srcId="{79452094-3451-4783-80E8-611BB9A586DD}" destId="{482C6DEF-190D-4843-8304-4ED9775A250F}" srcOrd="0" destOrd="0" presId="urn:microsoft.com/office/officeart/2005/8/layout/hierarchy4"/>
    <dgm:cxn modelId="{2D8DAD91-6255-40A8-9E7B-4AFAC8BD8F35}" srcId="{0A37F375-881B-42B2-B68C-869D174D63F1}" destId="{E984847C-B887-43FF-93E4-CB163F35CBA2}" srcOrd="0" destOrd="0" parTransId="{AFF69B38-9254-43EE-9CEB-3C659AB33131}" sibTransId="{91913654-0C1C-488F-B1AA-05573D1352A6}"/>
    <dgm:cxn modelId="{A3136134-D7F1-4BDF-A412-DA96ED7560D2}" type="presOf" srcId="{4B5B56D0-DA44-443E-9C6E-CA5B6E27785D}" destId="{ADC64E27-E2BF-45E5-A7D8-6EDF0D222B88}" srcOrd="0" destOrd="0" presId="urn:microsoft.com/office/officeart/2005/8/layout/hierarchy4"/>
    <dgm:cxn modelId="{2396C219-5004-40B8-965C-EFBF6C43B7BB}" srcId="{79452094-3451-4783-80E8-611BB9A586DD}" destId="{0A37F375-881B-42B2-B68C-869D174D63F1}" srcOrd="0" destOrd="0" parTransId="{2E27BFA9-E987-49F9-AD82-901246537E3B}" sibTransId="{E9AD2A50-E932-4E1C-B113-12B3E12D68CF}"/>
    <dgm:cxn modelId="{A6005F33-F7E0-4B1B-A517-9F8783B0F50C}" srcId="{4B5B56D0-DA44-443E-9C6E-CA5B6E27785D}" destId="{9AE1705C-17BE-4468-9E56-2DE411F235F7}" srcOrd="0" destOrd="0" parTransId="{DA1762E0-3F81-4FE1-9BEE-C1261D3A03A9}" sibTransId="{A44A3CA9-F31C-4BE9-BE61-8C43C64671B4}"/>
    <dgm:cxn modelId="{DE1C418E-E85A-4C97-BDEC-EDBDE89104D6}" type="presOf" srcId="{9AE1705C-17BE-4468-9E56-2DE411F235F7}" destId="{9FA6A5C9-655C-4B74-8C79-365B764E7E60}" srcOrd="0" destOrd="0" presId="urn:microsoft.com/office/officeart/2005/8/layout/hierarchy4"/>
    <dgm:cxn modelId="{E603FE5E-6725-4D26-B86A-F8AF7ABE8C0C}" type="presParOf" srcId="{482C6DEF-190D-4843-8304-4ED9775A250F}" destId="{040E6546-0F41-4840-9552-54FC15126C87}" srcOrd="0" destOrd="0" presId="urn:microsoft.com/office/officeart/2005/8/layout/hierarchy4"/>
    <dgm:cxn modelId="{F038F560-D56D-4F9A-A1D9-7B717D57F987}" type="presParOf" srcId="{040E6546-0F41-4840-9552-54FC15126C87}" destId="{E6ED6FE2-8427-4083-88FA-B8B958178408}" srcOrd="0" destOrd="0" presId="urn:microsoft.com/office/officeart/2005/8/layout/hierarchy4"/>
    <dgm:cxn modelId="{4883C4AC-04D1-43C8-8D6B-2F7A4D633D13}" type="presParOf" srcId="{040E6546-0F41-4840-9552-54FC15126C87}" destId="{07D86280-8905-4B7C-A527-E49BDE6B1045}" srcOrd="1" destOrd="0" presId="urn:microsoft.com/office/officeart/2005/8/layout/hierarchy4"/>
    <dgm:cxn modelId="{2634CB87-61B4-4E61-A145-7F4F46FEE48B}" type="presParOf" srcId="{040E6546-0F41-4840-9552-54FC15126C87}" destId="{7F51B900-89D8-47F6-A983-CA4B1EFF6C4B}" srcOrd="2" destOrd="0" presId="urn:microsoft.com/office/officeart/2005/8/layout/hierarchy4"/>
    <dgm:cxn modelId="{7F91450C-6975-422F-B082-3AC9D4AEF7C3}" type="presParOf" srcId="{7F51B900-89D8-47F6-A983-CA4B1EFF6C4B}" destId="{1AE85A09-6E8C-4FCC-9476-CB2370AC8CE5}" srcOrd="0" destOrd="0" presId="urn:microsoft.com/office/officeart/2005/8/layout/hierarchy4"/>
    <dgm:cxn modelId="{1BF0B01D-A9C1-481B-87F4-D6D02B14D5E9}" type="presParOf" srcId="{1AE85A09-6E8C-4FCC-9476-CB2370AC8CE5}" destId="{33FFFB9B-C2E3-4B61-A2C1-5406440C69BE}" srcOrd="0" destOrd="0" presId="urn:microsoft.com/office/officeart/2005/8/layout/hierarchy4"/>
    <dgm:cxn modelId="{B5CFE35D-AC66-484E-B516-C8F574415422}" type="presParOf" srcId="{1AE85A09-6E8C-4FCC-9476-CB2370AC8CE5}" destId="{38633155-D62B-46D0-B414-53AD43555BAC}" srcOrd="1" destOrd="0" presId="urn:microsoft.com/office/officeart/2005/8/layout/hierarchy4"/>
    <dgm:cxn modelId="{23E7365E-9CDE-4654-B966-0A6CFCC58389}" type="presParOf" srcId="{482C6DEF-190D-4843-8304-4ED9775A250F}" destId="{FAB9657C-C990-4DA0-81F9-2B168F565185}" srcOrd="1" destOrd="0" presId="urn:microsoft.com/office/officeart/2005/8/layout/hierarchy4"/>
    <dgm:cxn modelId="{001800E5-FC09-4C64-92E8-7CEEF44AB267}" type="presParOf" srcId="{482C6DEF-190D-4843-8304-4ED9775A250F}" destId="{53C72662-466D-4ECB-8D53-0D6CC8A6442D}" srcOrd="2" destOrd="0" presId="urn:microsoft.com/office/officeart/2005/8/layout/hierarchy4"/>
    <dgm:cxn modelId="{03BAACB4-C21B-4C5A-B125-22AEF771C4D3}" type="presParOf" srcId="{53C72662-466D-4ECB-8D53-0D6CC8A6442D}" destId="{ADC64E27-E2BF-45E5-A7D8-6EDF0D222B88}" srcOrd="0" destOrd="0" presId="urn:microsoft.com/office/officeart/2005/8/layout/hierarchy4"/>
    <dgm:cxn modelId="{990E7B8A-7B45-4991-8F12-65384ADF7C83}" type="presParOf" srcId="{53C72662-466D-4ECB-8D53-0D6CC8A6442D}" destId="{13545E8C-3A96-46F0-81CC-97AD59B07DD2}" srcOrd="1" destOrd="0" presId="urn:microsoft.com/office/officeart/2005/8/layout/hierarchy4"/>
    <dgm:cxn modelId="{68F512CE-D255-4E37-8A23-1DBA4FAFC30E}" type="presParOf" srcId="{53C72662-466D-4ECB-8D53-0D6CC8A6442D}" destId="{469058B2-6DC1-411C-8661-FCFFBB270916}" srcOrd="2" destOrd="0" presId="urn:microsoft.com/office/officeart/2005/8/layout/hierarchy4"/>
    <dgm:cxn modelId="{41DBE42E-4F63-4D24-AD0E-AF9FFB712B5C}" type="presParOf" srcId="{469058B2-6DC1-411C-8661-FCFFBB270916}" destId="{3C0465CF-03DD-45AC-858D-FC82AD4232CF}" srcOrd="0" destOrd="0" presId="urn:microsoft.com/office/officeart/2005/8/layout/hierarchy4"/>
    <dgm:cxn modelId="{A9185B6D-0A5C-4B96-8EE6-5E854ED6F761}" type="presParOf" srcId="{3C0465CF-03DD-45AC-858D-FC82AD4232CF}" destId="{9FA6A5C9-655C-4B74-8C79-365B764E7E60}" srcOrd="0" destOrd="0" presId="urn:microsoft.com/office/officeart/2005/8/layout/hierarchy4"/>
    <dgm:cxn modelId="{7F869417-E2F0-4B97-81E0-DEC4FAAF97CE}" type="presParOf" srcId="{3C0465CF-03DD-45AC-858D-FC82AD4232CF}" destId="{067B0052-90EC-49CB-AD3D-E7CA6D770EC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6C6AA4-E7D6-4CEA-94C4-BC464BCF86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BB6C66E-C2A2-4136-A9A0-DD3C9C2296DC}">
      <dgm:prSet/>
      <dgm:spPr>
        <a:solidFill>
          <a:srgbClr val="00B050"/>
        </a:solidFill>
      </dgm:spPr>
      <dgm:t>
        <a:bodyPr/>
        <a:lstStyle/>
        <a:p>
          <a:pPr algn="ctr" rtl="0"/>
          <a:r>
            <a:rPr lang="fr-FR" dirty="0" smtClean="0"/>
            <a:t>+0,20€ vs standard</a:t>
          </a:r>
          <a:endParaRPr lang="fr-FR" dirty="0"/>
        </a:p>
      </dgm:t>
    </dgm:pt>
    <dgm:pt modelId="{6B5E8BA9-010C-40C1-B4F9-F2107D3503E9}" type="parTrans" cxnId="{6A8BADB1-428F-4492-A239-2D3CFCEEFABD}">
      <dgm:prSet/>
      <dgm:spPr/>
      <dgm:t>
        <a:bodyPr/>
        <a:lstStyle/>
        <a:p>
          <a:endParaRPr lang="fr-FR"/>
        </a:p>
      </dgm:t>
    </dgm:pt>
    <dgm:pt modelId="{753C8B4B-E640-47C2-87C1-30C02B708190}" type="sibTrans" cxnId="{6A8BADB1-428F-4492-A239-2D3CFCEEFABD}">
      <dgm:prSet/>
      <dgm:spPr/>
      <dgm:t>
        <a:bodyPr/>
        <a:lstStyle/>
        <a:p>
          <a:endParaRPr lang="fr-FR"/>
        </a:p>
      </dgm:t>
    </dgm:pt>
    <dgm:pt modelId="{31C6955C-EF74-4BFF-85C5-A5B5240C4DDC}">
      <dgm:prSet/>
      <dgm:spPr>
        <a:solidFill>
          <a:srgbClr val="00B050"/>
        </a:solidFill>
      </dgm:spPr>
      <dgm:t>
        <a:bodyPr/>
        <a:lstStyle/>
        <a:p>
          <a:pPr algn="ctr" rtl="0"/>
          <a:r>
            <a:rPr lang="fr-FR" dirty="0" smtClean="0"/>
            <a:t>Prix plancher : 1,00€</a:t>
          </a:r>
          <a:endParaRPr lang="fr-FR" dirty="0"/>
        </a:p>
      </dgm:t>
    </dgm:pt>
    <dgm:pt modelId="{D6A56131-4AA2-45FE-B256-55EFF0094102}" type="parTrans" cxnId="{1B9F8067-9E92-4603-85A0-C23B3BFFAF70}">
      <dgm:prSet/>
      <dgm:spPr/>
      <dgm:t>
        <a:bodyPr/>
        <a:lstStyle/>
        <a:p>
          <a:endParaRPr lang="fr-FR"/>
        </a:p>
      </dgm:t>
    </dgm:pt>
    <dgm:pt modelId="{5C429D0B-7CAD-4E78-8313-EEE0ED2F9E12}" type="sibTrans" cxnId="{1B9F8067-9E92-4603-85A0-C23B3BFFAF70}">
      <dgm:prSet/>
      <dgm:spPr/>
      <dgm:t>
        <a:bodyPr/>
        <a:lstStyle/>
        <a:p>
          <a:endParaRPr lang="fr-FR"/>
        </a:p>
      </dgm:t>
    </dgm:pt>
    <dgm:pt modelId="{F81ADFBC-133D-425E-9E77-9F490A202D71}" type="pres">
      <dgm:prSet presAssocID="{6D6C6AA4-E7D6-4CEA-94C4-BC464BCF86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6918D12-9DE9-46FD-BE18-F42F1DF7F719}" type="pres">
      <dgm:prSet presAssocID="{9BB6C66E-C2A2-4136-A9A0-DD3C9C2296D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B07071-59BB-4CF3-B880-A85B7098D009}" type="pres">
      <dgm:prSet presAssocID="{753C8B4B-E640-47C2-87C1-30C02B708190}" presName="spacer" presStyleCnt="0"/>
      <dgm:spPr/>
    </dgm:pt>
    <dgm:pt modelId="{65A395A0-B374-4BF8-9F40-70D9297374A9}" type="pres">
      <dgm:prSet presAssocID="{31C6955C-EF74-4BFF-85C5-A5B5240C4DD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A8BADB1-428F-4492-A239-2D3CFCEEFABD}" srcId="{6D6C6AA4-E7D6-4CEA-94C4-BC464BCF86A1}" destId="{9BB6C66E-C2A2-4136-A9A0-DD3C9C2296DC}" srcOrd="0" destOrd="0" parTransId="{6B5E8BA9-010C-40C1-B4F9-F2107D3503E9}" sibTransId="{753C8B4B-E640-47C2-87C1-30C02B708190}"/>
    <dgm:cxn modelId="{C253080E-FDD8-4A6A-AEBA-A3D290DB0186}" type="presOf" srcId="{6D6C6AA4-E7D6-4CEA-94C4-BC464BCF86A1}" destId="{F81ADFBC-133D-425E-9E77-9F490A202D71}" srcOrd="0" destOrd="0" presId="urn:microsoft.com/office/officeart/2005/8/layout/vList2"/>
    <dgm:cxn modelId="{291F614C-F730-426F-B699-7E0EBFB41859}" type="presOf" srcId="{31C6955C-EF74-4BFF-85C5-A5B5240C4DDC}" destId="{65A395A0-B374-4BF8-9F40-70D9297374A9}" srcOrd="0" destOrd="0" presId="urn:microsoft.com/office/officeart/2005/8/layout/vList2"/>
    <dgm:cxn modelId="{1B9F8067-9E92-4603-85A0-C23B3BFFAF70}" srcId="{6D6C6AA4-E7D6-4CEA-94C4-BC464BCF86A1}" destId="{31C6955C-EF74-4BFF-85C5-A5B5240C4DDC}" srcOrd="1" destOrd="0" parTransId="{D6A56131-4AA2-45FE-B256-55EFF0094102}" sibTransId="{5C429D0B-7CAD-4E78-8313-EEE0ED2F9E12}"/>
    <dgm:cxn modelId="{A72DEF86-D739-460A-9690-AAEDDC285781}" type="presOf" srcId="{9BB6C66E-C2A2-4136-A9A0-DD3C9C2296DC}" destId="{A6918D12-9DE9-46FD-BE18-F42F1DF7F719}" srcOrd="0" destOrd="0" presId="urn:microsoft.com/office/officeart/2005/8/layout/vList2"/>
    <dgm:cxn modelId="{B2A417D8-ECD2-4B90-8EF1-59393DD107AF}" type="presParOf" srcId="{F81ADFBC-133D-425E-9E77-9F490A202D71}" destId="{A6918D12-9DE9-46FD-BE18-F42F1DF7F719}" srcOrd="0" destOrd="0" presId="urn:microsoft.com/office/officeart/2005/8/layout/vList2"/>
    <dgm:cxn modelId="{DA191835-4EBB-4ABA-BD71-E6692316A599}" type="presParOf" srcId="{F81ADFBC-133D-425E-9E77-9F490A202D71}" destId="{CFB07071-59BB-4CF3-B880-A85B7098D009}" srcOrd="1" destOrd="0" presId="urn:microsoft.com/office/officeart/2005/8/layout/vList2"/>
    <dgm:cxn modelId="{5E0FADAC-B2C3-4CFF-9085-C46C345933AD}" type="presParOf" srcId="{F81ADFBC-133D-425E-9E77-9F490A202D71}" destId="{65A395A0-B374-4BF8-9F40-70D9297374A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FEEE97-8BFC-421A-BAA9-F8E060EA96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51208AB-A34F-4DD2-A636-34E723D9B7D4}">
      <dgm:prSet phldrT="[Texte]" custT="1"/>
      <dgm:spPr/>
      <dgm:t>
        <a:bodyPr/>
        <a:lstStyle/>
        <a:p>
          <a:r>
            <a:rPr lang="fr-FR" sz="3200" dirty="0" smtClean="0"/>
            <a:t>On continue</a:t>
          </a:r>
          <a:endParaRPr lang="fr-FR" sz="3200" dirty="0"/>
        </a:p>
      </dgm:t>
    </dgm:pt>
    <dgm:pt modelId="{03B218ED-AAC1-4A3D-8106-7E7600A97748}" type="parTrans" cxnId="{00727E38-E905-459B-A294-C0FD7C3E4E69}">
      <dgm:prSet/>
      <dgm:spPr/>
      <dgm:t>
        <a:bodyPr/>
        <a:lstStyle/>
        <a:p>
          <a:endParaRPr lang="fr-FR" sz="3200"/>
        </a:p>
      </dgm:t>
    </dgm:pt>
    <dgm:pt modelId="{8882F0ED-00A8-45D8-BA89-3D2B5C70B014}" type="sibTrans" cxnId="{00727E38-E905-459B-A294-C0FD7C3E4E69}">
      <dgm:prSet/>
      <dgm:spPr/>
      <dgm:t>
        <a:bodyPr/>
        <a:lstStyle/>
        <a:p>
          <a:endParaRPr lang="fr-FR" sz="3200"/>
        </a:p>
      </dgm:t>
    </dgm:pt>
    <dgm:pt modelId="{CDEDD01C-47D6-48DC-8EAE-55C422E31387}">
      <dgm:prSet phldrT="[Texte]" custT="1"/>
      <dgm:spPr/>
      <dgm:t>
        <a:bodyPr/>
        <a:lstStyle/>
        <a:p>
          <a:r>
            <a:rPr lang="fr-FR" sz="3200" dirty="0" smtClean="0"/>
            <a:t>On arrête</a:t>
          </a:r>
          <a:endParaRPr lang="fr-FR" sz="3200" dirty="0"/>
        </a:p>
      </dgm:t>
    </dgm:pt>
    <dgm:pt modelId="{43AAEA21-6E61-4611-9276-DF1FED1280D1}" type="parTrans" cxnId="{0D4AD73E-242D-4F88-8BFA-C33A331ECF15}">
      <dgm:prSet/>
      <dgm:spPr/>
      <dgm:t>
        <a:bodyPr/>
        <a:lstStyle/>
        <a:p>
          <a:endParaRPr lang="fr-FR" sz="3200"/>
        </a:p>
      </dgm:t>
    </dgm:pt>
    <dgm:pt modelId="{F39A1B0F-A345-4766-9F40-6645B9F4B495}" type="sibTrans" cxnId="{0D4AD73E-242D-4F88-8BFA-C33A331ECF15}">
      <dgm:prSet/>
      <dgm:spPr/>
      <dgm:t>
        <a:bodyPr/>
        <a:lstStyle/>
        <a:p>
          <a:endParaRPr lang="fr-FR" sz="3200"/>
        </a:p>
      </dgm:t>
    </dgm:pt>
    <dgm:pt modelId="{21EE6037-83A0-42A2-B552-DE241C158241}">
      <dgm:prSet phldrT="[Texte]" custT="1"/>
      <dgm:spPr/>
      <dgm:t>
        <a:bodyPr/>
        <a:lstStyle/>
        <a:p>
          <a:r>
            <a:rPr lang="fr-FR" sz="3200" dirty="0" smtClean="0"/>
            <a:t>On tente</a:t>
          </a:r>
          <a:endParaRPr lang="fr-FR" sz="3200" dirty="0"/>
        </a:p>
      </dgm:t>
    </dgm:pt>
    <dgm:pt modelId="{4F6DF86B-5ADB-417B-BB43-23EFF1746164}" type="parTrans" cxnId="{CAFF423D-9A79-452F-9346-2B930EABE13D}">
      <dgm:prSet/>
      <dgm:spPr/>
      <dgm:t>
        <a:bodyPr/>
        <a:lstStyle/>
        <a:p>
          <a:endParaRPr lang="fr-FR" sz="3200"/>
        </a:p>
      </dgm:t>
    </dgm:pt>
    <dgm:pt modelId="{D8CC1E3E-9B45-4A27-A306-D6D0CB6A6DC6}" type="sibTrans" cxnId="{CAFF423D-9A79-452F-9346-2B930EABE13D}">
      <dgm:prSet/>
      <dgm:spPr/>
      <dgm:t>
        <a:bodyPr/>
        <a:lstStyle/>
        <a:p>
          <a:endParaRPr lang="fr-FR" sz="3200"/>
        </a:p>
      </dgm:t>
    </dgm:pt>
    <dgm:pt modelId="{D268AFD0-F30A-4ADE-BAC7-3356269A33A1}" type="pres">
      <dgm:prSet presAssocID="{53FEEE97-8BFC-421A-BAA9-F8E060EA96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68E2DAC6-A61E-4243-8C0D-F8FCBCD6E75D}" type="pres">
      <dgm:prSet presAssocID="{A51208AB-A34F-4DD2-A636-34E723D9B7D4}" presName="vertOne" presStyleCnt="0"/>
      <dgm:spPr/>
    </dgm:pt>
    <dgm:pt modelId="{88675513-FD35-4704-B782-45DA23C34401}" type="pres">
      <dgm:prSet presAssocID="{A51208AB-A34F-4DD2-A636-34E723D9B7D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C22CA86-3E60-4E35-9439-4F807E90C697}" type="pres">
      <dgm:prSet presAssocID="{A51208AB-A34F-4DD2-A636-34E723D9B7D4}" presName="parTransOne" presStyleCnt="0"/>
      <dgm:spPr/>
    </dgm:pt>
    <dgm:pt modelId="{AEE5A164-6D37-4483-BD96-843D2A8D6888}" type="pres">
      <dgm:prSet presAssocID="{A51208AB-A34F-4DD2-A636-34E723D9B7D4}" presName="horzOne" presStyleCnt="0"/>
      <dgm:spPr/>
    </dgm:pt>
    <dgm:pt modelId="{72229F96-8BFF-41B1-A264-7DA928D788BC}" type="pres">
      <dgm:prSet presAssocID="{CDEDD01C-47D6-48DC-8EAE-55C422E31387}" presName="vertTwo" presStyleCnt="0"/>
      <dgm:spPr/>
    </dgm:pt>
    <dgm:pt modelId="{EF96F5F1-3943-4E96-B2B6-DFD36C92EE27}" type="pres">
      <dgm:prSet presAssocID="{CDEDD01C-47D6-48DC-8EAE-55C422E3138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7BA706-DF44-40C6-93C2-05D7013B3537}" type="pres">
      <dgm:prSet presAssocID="{CDEDD01C-47D6-48DC-8EAE-55C422E31387}" presName="parTransTwo" presStyleCnt="0"/>
      <dgm:spPr/>
    </dgm:pt>
    <dgm:pt modelId="{8A5A7AAB-0958-4AA5-9D6A-7909DCBBE5B4}" type="pres">
      <dgm:prSet presAssocID="{CDEDD01C-47D6-48DC-8EAE-55C422E31387}" presName="horzTwo" presStyleCnt="0"/>
      <dgm:spPr/>
    </dgm:pt>
    <dgm:pt modelId="{94B5BC1C-E62F-4119-A31D-BE60CE9035C8}" type="pres">
      <dgm:prSet presAssocID="{21EE6037-83A0-42A2-B552-DE241C158241}" presName="vertThree" presStyleCnt="0"/>
      <dgm:spPr/>
    </dgm:pt>
    <dgm:pt modelId="{8E8D8224-518E-488E-8C24-CBA699FFF3D4}" type="pres">
      <dgm:prSet presAssocID="{21EE6037-83A0-42A2-B552-DE241C158241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55C28C5-6CFA-4872-9A55-75BF342CCE31}" type="pres">
      <dgm:prSet presAssocID="{21EE6037-83A0-42A2-B552-DE241C158241}" presName="horzThree" presStyleCnt="0"/>
      <dgm:spPr/>
    </dgm:pt>
  </dgm:ptLst>
  <dgm:cxnLst>
    <dgm:cxn modelId="{BC4644E2-70FD-4DA6-9F1D-7DD8D5968481}" type="presOf" srcId="{21EE6037-83A0-42A2-B552-DE241C158241}" destId="{8E8D8224-518E-488E-8C24-CBA699FFF3D4}" srcOrd="0" destOrd="0" presId="urn:microsoft.com/office/officeart/2005/8/layout/hierarchy4"/>
    <dgm:cxn modelId="{A4256690-096E-4D88-BF22-6CE8849920BF}" type="presOf" srcId="{CDEDD01C-47D6-48DC-8EAE-55C422E31387}" destId="{EF96F5F1-3943-4E96-B2B6-DFD36C92EE27}" srcOrd="0" destOrd="0" presId="urn:microsoft.com/office/officeart/2005/8/layout/hierarchy4"/>
    <dgm:cxn modelId="{00727E38-E905-459B-A294-C0FD7C3E4E69}" srcId="{53FEEE97-8BFC-421A-BAA9-F8E060EA96CA}" destId="{A51208AB-A34F-4DD2-A636-34E723D9B7D4}" srcOrd="0" destOrd="0" parTransId="{03B218ED-AAC1-4A3D-8106-7E7600A97748}" sibTransId="{8882F0ED-00A8-45D8-BA89-3D2B5C70B014}"/>
    <dgm:cxn modelId="{489640A3-0132-4124-A242-89EBF78211AE}" type="presOf" srcId="{53FEEE97-8BFC-421A-BAA9-F8E060EA96CA}" destId="{D268AFD0-F30A-4ADE-BAC7-3356269A33A1}" srcOrd="0" destOrd="0" presId="urn:microsoft.com/office/officeart/2005/8/layout/hierarchy4"/>
    <dgm:cxn modelId="{5D90E658-AA2C-4CFF-BE33-9A81FDB56B22}" type="presOf" srcId="{A51208AB-A34F-4DD2-A636-34E723D9B7D4}" destId="{88675513-FD35-4704-B782-45DA23C34401}" srcOrd="0" destOrd="0" presId="urn:microsoft.com/office/officeart/2005/8/layout/hierarchy4"/>
    <dgm:cxn modelId="{0D4AD73E-242D-4F88-8BFA-C33A331ECF15}" srcId="{A51208AB-A34F-4DD2-A636-34E723D9B7D4}" destId="{CDEDD01C-47D6-48DC-8EAE-55C422E31387}" srcOrd="0" destOrd="0" parTransId="{43AAEA21-6E61-4611-9276-DF1FED1280D1}" sibTransId="{F39A1B0F-A345-4766-9F40-6645B9F4B495}"/>
    <dgm:cxn modelId="{CAFF423D-9A79-452F-9346-2B930EABE13D}" srcId="{CDEDD01C-47D6-48DC-8EAE-55C422E31387}" destId="{21EE6037-83A0-42A2-B552-DE241C158241}" srcOrd="0" destOrd="0" parTransId="{4F6DF86B-5ADB-417B-BB43-23EFF1746164}" sibTransId="{D8CC1E3E-9B45-4A27-A306-D6D0CB6A6DC6}"/>
    <dgm:cxn modelId="{F904A06C-5B48-4335-AA21-8D9820780825}" type="presParOf" srcId="{D268AFD0-F30A-4ADE-BAC7-3356269A33A1}" destId="{68E2DAC6-A61E-4243-8C0D-F8FCBCD6E75D}" srcOrd="0" destOrd="0" presId="urn:microsoft.com/office/officeart/2005/8/layout/hierarchy4"/>
    <dgm:cxn modelId="{01A53002-126B-4209-A4B5-38D7F7F1B1B8}" type="presParOf" srcId="{68E2DAC6-A61E-4243-8C0D-F8FCBCD6E75D}" destId="{88675513-FD35-4704-B782-45DA23C34401}" srcOrd="0" destOrd="0" presId="urn:microsoft.com/office/officeart/2005/8/layout/hierarchy4"/>
    <dgm:cxn modelId="{A266C92B-025A-4C88-B324-52FE297EC017}" type="presParOf" srcId="{68E2DAC6-A61E-4243-8C0D-F8FCBCD6E75D}" destId="{CC22CA86-3E60-4E35-9439-4F807E90C697}" srcOrd="1" destOrd="0" presId="urn:microsoft.com/office/officeart/2005/8/layout/hierarchy4"/>
    <dgm:cxn modelId="{AA6435CD-4405-4E71-9FB6-ADDCC874D5D9}" type="presParOf" srcId="{68E2DAC6-A61E-4243-8C0D-F8FCBCD6E75D}" destId="{AEE5A164-6D37-4483-BD96-843D2A8D6888}" srcOrd="2" destOrd="0" presId="urn:microsoft.com/office/officeart/2005/8/layout/hierarchy4"/>
    <dgm:cxn modelId="{DD5135B7-E3DC-40DF-B5AD-87CC3B5B98BE}" type="presParOf" srcId="{AEE5A164-6D37-4483-BD96-843D2A8D6888}" destId="{72229F96-8BFF-41B1-A264-7DA928D788BC}" srcOrd="0" destOrd="0" presId="urn:microsoft.com/office/officeart/2005/8/layout/hierarchy4"/>
    <dgm:cxn modelId="{AA271798-95B6-4478-8D8E-E3608EF3DD42}" type="presParOf" srcId="{72229F96-8BFF-41B1-A264-7DA928D788BC}" destId="{EF96F5F1-3943-4E96-B2B6-DFD36C92EE27}" srcOrd="0" destOrd="0" presId="urn:microsoft.com/office/officeart/2005/8/layout/hierarchy4"/>
    <dgm:cxn modelId="{3725C0B6-F18F-4067-B36C-AA99866DD7E5}" type="presParOf" srcId="{72229F96-8BFF-41B1-A264-7DA928D788BC}" destId="{517BA706-DF44-40C6-93C2-05D7013B3537}" srcOrd="1" destOrd="0" presId="urn:microsoft.com/office/officeart/2005/8/layout/hierarchy4"/>
    <dgm:cxn modelId="{2EE0A47B-F7AA-4538-9575-8EE2300F7A29}" type="presParOf" srcId="{72229F96-8BFF-41B1-A264-7DA928D788BC}" destId="{8A5A7AAB-0958-4AA5-9D6A-7909DCBBE5B4}" srcOrd="2" destOrd="0" presId="urn:microsoft.com/office/officeart/2005/8/layout/hierarchy4"/>
    <dgm:cxn modelId="{05864B6C-3994-48F5-8EF2-B9FB7611815B}" type="presParOf" srcId="{8A5A7AAB-0958-4AA5-9D6A-7909DCBBE5B4}" destId="{94B5BC1C-E62F-4119-A31D-BE60CE9035C8}" srcOrd="0" destOrd="0" presId="urn:microsoft.com/office/officeart/2005/8/layout/hierarchy4"/>
    <dgm:cxn modelId="{BF093108-F899-45A0-8379-9A9A3CE30B25}" type="presParOf" srcId="{94B5BC1C-E62F-4119-A31D-BE60CE9035C8}" destId="{8E8D8224-518E-488E-8C24-CBA699FFF3D4}" srcOrd="0" destOrd="0" presId="urn:microsoft.com/office/officeart/2005/8/layout/hierarchy4"/>
    <dgm:cxn modelId="{422395E9-3BDA-435F-B9D3-4F5D2DBF9E74}" type="presParOf" srcId="{94B5BC1C-E62F-4119-A31D-BE60CE9035C8}" destId="{555C28C5-6CFA-4872-9A55-75BF342CCE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E904B0-50FC-425C-98D2-03F70FD6D9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9C504046-7201-4C20-AB12-18759507D3C7}">
      <dgm:prSet custT="1"/>
      <dgm:spPr/>
      <dgm:t>
        <a:bodyPr/>
        <a:lstStyle/>
        <a:p>
          <a:pPr algn="ctr" rtl="0"/>
          <a:r>
            <a:rPr lang="fr-FR" sz="4400" b="1" smtClean="0"/>
            <a:t>Priorisons !</a:t>
          </a:r>
          <a:endParaRPr lang="fr-FR" sz="4400"/>
        </a:p>
      </dgm:t>
    </dgm:pt>
    <dgm:pt modelId="{10316829-A0F5-4A4F-A1A4-920FCEC8B02C}" type="parTrans" cxnId="{BFEB54E4-98B1-4BB8-9E23-4199F6C84448}">
      <dgm:prSet/>
      <dgm:spPr/>
      <dgm:t>
        <a:bodyPr/>
        <a:lstStyle/>
        <a:p>
          <a:endParaRPr lang="fr-FR"/>
        </a:p>
      </dgm:t>
    </dgm:pt>
    <dgm:pt modelId="{68DE064A-3253-43A2-A6E7-D54A2A03D9EE}" type="sibTrans" cxnId="{BFEB54E4-98B1-4BB8-9E23-4199F6C84448}">
      <dgm:prSet/>
      <dgm:spPr/>
      <dgm:t>
        <a:bodyPr/>
        <a:lstStyle/>
        <a:p>
          <a:endParaRPr lang="fr-FR"/>
        </a:p>
      </dgm:t>
    </dgm:pt>
    <dgm:pt modelId="{AC32AE56-B6EA-4DA1-8685-9D8C0C781E81}" type="pres">
      <dgm:prSet presAssocID="{CBE904B0-50FC-425C-98D2-03F70FD6D9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AF47299-6311-457F-8FB4-D60C8BE2C7F7}" type="pres">
      <dgm:prSet presAssocID="{9C504046-7201-4C20-AB12-18759507D3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FEB54E4-98B1-4BB8-9E23-4199F6C84448}" srcId="{CBE904B0-50FC-425C-98D2-03F70FD6D96E}" destId="{9C504046-7201-4C20-AB12-18759507D3C7}" srcOrd="0" destOrd="0" parTransId="{10316829-A0F5-4A4F-A1A4-920FCEC8B02C}" sibTransId="{68DE064A-3253-43A2-A6E7-D54A2A03D9EE}"/>
    <dgm:cxn modelId="{CEA97330-C12D-4505-9843-B94F5812077E}" type="presOf" srcId="{9C504046-7201-4C20-AB12-18759507D3C7}" destId="{BAF47299-6311-457F-8FB4-D60C8BE2C7F7}" srcOrd="0" destOrd="0" presId="urn:microsoft.com/office/officeart/2005/8/layout/vList2"/>
    <dgm:cxn modelId="{2FA1BFBA-0A51-425A-B414-77262FBE5114}" type="presOf" srcId="{CBE904B0-50FC-425C-98D2-03F70FD6D96E}" destId="{AC32AE56-B6EA-4DA1-8685-9D8C0C781E81}" srcOrd="0" destOrd="0" presId="urn:microsoft.com/office/officeart/2005/8/layout/vList2"/>
    <dgm:cxn modelId="{791909A5-815D-4757-92EB-23CD6EEBEEA0}" type="presParOf" srcId="{AC32AE56-B6EA-4DA1-8685-9D8C0C781E81}" destId="{BAF47299-6311-457F-8FB4-D60C8BE2C7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25BE-8E3E-4ADD-AF42-C2A2999BA918}">
      <dsp:nvSpPr>
        <dsp:cNvPr id="0" name=""/>
        <dsp:cNvSpPr/>
      </dsp:nvSpPr>
      <dsp:spPr>
        <a:xfrm>
          <a:off x="0" y="4399"/>
          <a:ext cx="3333752" cy="48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COLLECTIF</a:t>
          </a:r>
          <a:endParaRPr lang="fr-FR" sz="2000" kern="1200" dirty="0"/>
        </a:p>
      </dsp:txBody>
      <dsp:txXfrm>
        <a:off x="23760" y="28159"/>
        <a:ext cx="3286232" cy="439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47299-6311-457F-8FB4-D60C8BE2C7F7}">
      <dsp:nvSpPr>
        <dsp:cNvPr id="0" name=""/>
        <dsp:cNvSpPr/>
      </dsp:nvSpPr>
      <dsp:spPr>
        <a:xfrm>
          <a:off x="0" y="137271"/>
          <a:ext cx="5453743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b="1" kern="1200" dirty="0" smtClean="0"/>
            <a:t>Plan d’actions</a:t>
          </a:r>
          <a:endParaRPr lang="fr-FR" sz="4400" kern="1200" dirty="0"/>
        </a:p>
      </dsp:txBody>
      <dsp:txXfrm>
        <a:off x="59399" y="196670"/>
        <a:ext cx="5334945" cy="1098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A7586-503D-49D0-AF89-C98610BF1412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500" kern="1200" smtClean="0"/>
            <a:t>Conclusion / synthèse</a:t>
          </a:r>
          <a:endParaRPr lang="fr-FR" sz="5500" kern="1200"/>
        </a:p>
      </dsp:txBody>
      <dsp:txXfrm>
        <a:off x="64397" y="67590"/>
        <a:ext cx="10386806" cy="11903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5807A-C16E-489D-B8EB-81F644D1EB83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Continuer le travail de connaissance et de </a:t>
          </a:r>
          <a:r>
            <a:rPr lang="fr-FR" sz="1900" b="1" kern="1200" dirty="0" smtClean="0"/>
            <a:t>compréhension des gammes </a:t>
          </a:r>
          <a:r>
            <a:rPr lang="fr-FR" sz="1900" kern="1200" dirty="0" smtClean="0"/>
            <a:t>des distributeurs, dont Match, </a:t>
          </a:r>
          <a:r>
            <a:rPr lang="fr-FR" sz="1900" kern="1200" dirty="0" err="1" smtClean="0"/>
            <a:t>Franprix</a:t>
          </a:r>
          <a:r>
            <a:rPr lang="fr-FR" sz="1900" kern="1200" dirty="0" smtClean="0"/>
            <a:t>, système U Ouest</a:t>
          </a:r>
          <a:endParaRPr lang="fr-FR" sz="1900" kern="1200" dirty="0"/>
        </a:p>
      </dsp:txBody>
      <dsp:txXfrm>
        <a:off x="0" y="39687"/>
        <a:ext cx="3286125" cy="1971675"/>
      </dsp:txXfrm>
    </dsp:sp>
    <dsp:sp modelId="{AA1B7D30-E77C-4B4B-B370-CBA50199288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Ajouter </a:t>
          </a:r>
          <a:r>
            <a:rPr lang="fr-FR" sz="1900" b="1" kern="1200" dirty="0" smtClean="0"/>
            <a:t>melons concurrents </a:t>
          </a:r>
          <a:r>
            <a:rPr lang="fr-FR" sz="1900" kern="1200" dirty="0" smtClean="0"/>
            <a:t>aux dégustations hebdomadaires en aveugle et valider la supériorité du melon IGP Haut Poitou</a:t>
          </a:r>
          <a:endParaRPr lang="fr-FR" sz="1900" kern="1200" dirty="0"/>
        </a:p>
      </dsp:txBody>
      <dsp:txXfrm>
        <a:off x="3614737" y="39687"/>
        <a:ext cx="3286125" cy="1971675"/>
      </dsp:txXfrm>
    </dsp:sp>
    <dsp:sp modelId="{03A13BC1-D2A9-461E-9141-43902D3B9A4F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Cibler</a:t>
          </a:r>
          <a:r>
            <a:rPr lang="fr-FR" sz="1900" kern="1200" dirty="0" smtClean="0"/>
            <a:t> les enseignes et clients à qui le melon IGP rend le plus service</a:t>
          </a:r>
          <a:endParaRPr lang="fr-FR" sz="1900" kern="1200" dirty="0"/>
        </a:p>
      </dsp:txBody>
      <dsp:txXfrm>
        <a:off x="7229475" y="39687"/>
        <a:ext cx="3286125" cy="1971675"/>
      </dsp:txXfrm>
    </dsp:sp>
    <dsp:sp modelId="{3D051D24-21AF-44F5-B9F4-DB90132A2C45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smtClean="0"/>
            <a:t>Activer la notoriété </a:t>
          </a:r>
          <a:r>
            <a:rPr lang="fr-FR" sz="1900" kern="1200" smtClean="0"/>
            <a:t>auprès des professionnels par les relations presse, les réseaux sociaux, les preuves dont la dégustation</a:t>
          </a:r>
          <a:endParaRPr lang="fr-FR" sz="1900" kern="1200"/>
        </a:p>
      </dsp:txBody>
      <dsp:txXfrm>
        <a:off x="0" y="2339975"/>
        <a:ext cx="3286125" cy="1971675"/>
      </dsp:txXfrm>
    </dsp:sp>
    <dsp:sp modelId="{48472294-98AC-4893-9EAF-923AE612F921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smtClean="0"/>
            <a:t>Mettre en place un </a:t>
          </a:r>
          <a:r>
            <a:rPr lang="fr-FR" sz="1900" b="1" kern="1200" smtClean="0"/>
            <a:t>programme hebdomaire de promotions </a:t>
          </a:r>
          <a:r>
            <a:rPr lang="fr-FR" sz="1900" kern="1200" smtClean="0"/>
            <a:t>coordonnées entre tous les adhérents afin d’engager des volumes et améliorer la visibilité du melon IGP</a:t>
          </a:r>
          <a:endParaRPr lang="fr-FR" sz="1900" kern="1200"/>
        </a:p>
      </dsp:txBody>
      <dsp:txXfrm>
        <a:off x="3614737" y="2339975"/>
        <a:ext cx="3286125" cy="1971675"/>
      </dsp:txXfrm>
    </dsp:sp>
    <dsp:sp modelId="{E457EBC7-D6A8-411C-B253-8ED5362579A4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Tester le potentiel de développement volume de démarchage afin de valider la mise en place d’une </a:t>
          </a:r>
          <a:r>
            <a:rPr lang="fr-FR" sz="1900" b="1" kern="1200" dirty="0" smtClean="0"/>
            <a:t>force de vente en 2020.</a:t>
          </a:r>
          <a:endParaRPr lang="fr-FR" sz="1900" b="1" kern="1200" dirty="0"/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25BE-8E3E-4ADD-AF42-C2A2999BA918}">
      <dsp:nvSpPr>
        <dsp:cNvPr id="0" name=""/>
        <dsp:cNvSpPr/>
      </dsp:nvSpPr>
      <dsp:spPr>
        <a:xfrm>
          <a:off x="0" y="0"/>
          <a:ext cx="3333748" cy="48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COMMERCE</a:t>
          </a:r>
          <a:endParaRPr lang="fr-FR" sz="2000" kern="1200" dirty="0"/>
        </a:p>
      </dsp:txBody>
      <dsp:txXfrm>
        <a:off x="23760" y="23760"/>
        <a:ext cx="3286228" cy="43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25BE-8E3E-4ADD-AF42-C2A2999BA918}">
      <dsp:nvSpPr>
        <dsp:cNvPr id="0" name=""/>
        <dsp:cNvSpPr/>
      </dsp:nvSpPr>
      <dsp:spPr>
        <a:xfrm>
          <a:off x="0" y="285"/>
          <a:ext cx="3182852" cy="58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MARKETING</a:t>
          </a:r>
          <a:br>
            <a:rPr lang="fr-FR" sz="2000" kern="1200" dirty="0" smtClean="0"/>
          </a:br>
          <a:r>
            <a:rPr lang="fr-FR" sz="2000" kern="1200" dirty="0" smtClean="0"/>
            <a:t>COMMUNICATION</a:t>
          </a:r>
          <a:endParaRPr lang="fr-FR" sz="2000" kern="1200" dirty="0"/>
        </a:p>
      </dsp:txBody>
      <dsp:txXfrm>
        <a:off x="28413" y="28698"/>
        <a:ext cx="3126026" cy="5252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25BE-8E3E-4ADD-AF42-C2A2999BA918}">
      <dsp:nvSpPr>
        <dsp:cNvPr id="0" name=""/>
        <dsp:cNvSpPr/>
      </dsp:nvSpPr>
      <dsp:spPr>
        <a:xfrm>
          <a:off x="0" y="4399"/>
          <a:ext cx="3182853" cy="48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RESULTAT</a:t>
          </a:r>
          <a:endParaRPr lang="fr-FR" sz="2000" kern="1200" dirty="0"/>
        </a:p>
      </dsp:txBody>
      <dsp:txXfrm>
        <a:off x="23760" y="28159"/>
        <a:ext cx="3135333" cy="43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6F15F-7A31-4564-97E7-94441B5C5D2E}">
      <dsp:nvSpPr>
        <dsp:cNvPr id="0" name=""/>
        <dsp:cNvSpPr/>
      </dsp:nvSpPr>
      <dsp:spPr>
        <a:xfrm>
          <a:off x="3953" y="7516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Rouge-gorge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/>
            <a:t>Soldive</a:t>
          </a:r>
          <a:endParaRPr lang="fr-FR" sz="2400" kern="1200" dirty="0"/>
        </a:p>
      </dsp:txBody>
      <dsp:txXfrm>
        <a:off x="3953" y="75167"/>
        <a:ext cx="2377306" cy="950922"/>
      </dsp:txXfrm>
    </dsp:sp>
    <dsp:sp modelId="{93C50EC0-6DE5-438B-890E-B3D028CF1A95}">
      <dsp:nvSpPr>
        <dsp:cNvPr id="0" name=""/>
        <dsp:cNvSpPr/>
      </dsp:nvSpPr>
      <dsp:spPr>
        <a:xfrm>
          <a:off x="3953" y="1026090"/>
          <a:ext cx="2377306" cy="3250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on nous en parle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Il y a les fidèles à Rouge-gorge, et qui ne veulent pas en changer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err="1" smtClean="0"/>
            <a:t>Soldive</a:t>
          </a:r>
          <a:r>
            <a:rPr lang="fr-FR" sz="2000" kern="1200" dirty="0" smtClean="0"/>
            <a:t> est présent toute l’année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Ils sont moins qualitatifs que HP</a:t>
          </a:r>
          <a:endParaRPr lang="fr-FR" sz="2000" kern="1200" dirty="0"/>
        </a:p>
      </dsp:txBody>
      <dsp:txXfrm>
        <a:off x="3953" y="1026090"/>
        <a:ext cx="2377306" cy="3250080"/>
      </dsp:txXfrm>
    </dsp:sp>
    <dsp:sp modelId="{F9D681BC-E08F-48F5-BB89-E29790842A23}">
      <dsp:nvSpPr>
        <dsp:cNvPr id="0" name=""/>
        <dsp:cNvSpPr/>
      </dsp:nvSpPr>
      <dsp:spPr>
        <a:xfrm>
          <a:off x="2714082" y="7516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Melon de </a:t>
          </a:r>
          <a:r>
            <a:rPr lang="fr-FR" sz="2400" kern="1200" dirty="0" err="1" smtClean="0"/>
            <a:t>Bénac</a:t>
          </a:r>
          <a:endParaRPr lang="fr-FR" sz="2400" kern="1200" dirty="0"/>
        </a:p>
      </dsp:txBody>
      <dsp:txXfrm>
        <a:off x="2714082" y="75167"/>
        <a:ext cx="2377306" cy="950922"/>
      </dsp:txXfrm>
    </dsp:sp>
    <dsp:sp modelId="{35520E76-2D43-45E3-9E00-BE2E32F16821}">
      <dsp:nvSpPr>
        <dsp:cNvPr id="0" name=""/>
        <dsp:cNvSpPr/>
      </dsp:nvSpPr>
      <dsp:spPr>
        <a:xfrm>
          <a:off x="2714082" y="1026090"/>
          <a:ext cx="2377306" cy="3250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a une grosse place, il nous a fait un peu de tort, car il est bon aussi. </a:t>
          </a:r>
          <a:endParaRPr lang="fr-FR" sz="2000" kern="1200" dirty="0"/>
        </a:p>
      </dsp:txBody>
      <dsp:txXfrm>
        <a:off x="2714082" y="1026090"/>
        <a:ext cx="2377306" cy="3250080"/>
      </dsp:txXfrm>
    </dsp:sp>
    <dsp:sp modelId="{081C0E68-5C94-49E7-890B-0606D1393037}">
      <dsp:nvSpPr>
        <dsp:cNvPr id="0" name=""/>
        <dsp:cNvSpPr/>
      </dsp:nvSpPr>
      <dsp:spPr>
        <a:xfrm>
          <a:off x="5424211" y="7516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Label rouge</a:t>
          </a:r>
          <a:endParaRPr lang="fr-FR" sz="2400" kern="1200" dirty="0"/>
        </a:p>
      </dsp:txBody>
      <dsp:txXfrm>
        <a:off x="5424211" y="75167"/>
        <a:ext cx="2377306" cy="950922"/>
      </dsp:txXfrm>
    </dsp:sp>
    <dsp:sp modelId="{2A242A79-2AFB-4322-8BC6-3D588AD42F99}">
      <dsp:nvSpPr>
        <dsp:cNvPr id="0" name=""/>
        <dsp:cNvSpPr/>
      </dsp:nvSpPr>
      <dsp:spPr>
        <a:xfrm>
          <a:off x="5424211" y="1026090"/>
          <a:ext cx="2377306" cy="3250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Force sud n'est pas assez qualitatif</a:t>
          </a:r>
          <a:endParaRPr lang="fr-FR" sz="2000" kern="1200" dirty="0"/>
        </a:p>
      </dsp:txBody>
      <dsp:txXfrm>
        <a:off x="5424211" y="1026090"/>
        <a:ext cx="2377306" cy="3250080"/>
      </dsp:txXfrm>
    </dsp:sp>
    <dsp:sp modelId="{96A23ED1-8D1C-46D4-9405-C9812D792564}">
      <dsp:nvSpPr>
        <dsp:cNvPr id="0" name=""/>
        <dsp:cNvSpPr/>
      </dsp:nvSpPr>
      <dsp:spPr>
        <a:xfrm>
          <a:off x="8134340" y="7516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IGP cavaillon</a:t>
          </a:r>
          <a:endParaRPr lang="fr-FR" sz="2400" kern="1200" dirty="0"/>
        </a:p>
      </dsp:txBody>
      <dsp:txXfrm>
        <a:off x="8134340" y="75167"/>
        <a:ext cx="2377306" cy="950922"/>
      </dsp:txXfrm>
    </dsp:sp>
    <dsp:sp modelId="{449DC6F1-26D3-4D2F-B9D1-CCBDA5B52867}">
      <dsp:nvSpPr>
        <dsp:cNvPr id="0" name=""/>
        <dsp:cNvSpPr/>
      </dsp:nvSpPr>
      <dsp:spPr>
        <a:xfrm>
          <a:off x="8134340" y="1026090"/>
          <a:ext cx="2377306" cy="3250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trop de metteur en marché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trop variable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trop cher</a:t>
          </a:r>
          <a:endParaRPr lang="fr-FR" sz="2000" kern="1200" dirty="0"/>
        </a:p>
      </dsp:txBody>
      <dsp:txXfrm>
        <a:off x="8134340" y="1026090"/>
        <a:ext cx="2377306" cy="3250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D6FE2-8427-4083-88FA-B8B958178408}">
      <dsp:nvSpPr>
        <dsp:cNvPr id="0" name=""/>
        <dsp:cNvSpPr/>
      </dsp:nvSpPr>
      <dsp:spPr>
        <a:xfrm>
          <a:off x="3614" y="230"/>
          <a:ext cx="4847034" cy="203756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>
              <a:solidFill>
                <a:schemeClr val="tx1"/>
              </a:solidFill>
            </a:rPr>
            <a:t>Produit</a:t>
          </a:r>
          <a:endParaRPr lang="fr-FR" sz="6500" kern="1200" dirty="0">
            <a:solidFill>
              <a:schemeClr val="tx1"/>
            </a:solidFill>
          </a:endParaRPr>
        </a:p>
      </dsp:txBody>
      <dsp:txXfrm>
        <a:off x="63292" y="59908"/>
        <a:ext cx="4727678" cy="1918209"/>
      </dsp:txXfrm>
    </dsp:sp>
    <dsp:sp modelId="{33FFFB9B-C2E3-4B61-A2C1-5406440C69BE}">
      <dsp:nvSpPr>
        <dsp:cNvPr id="0" name=""/>
        <dsp:cNvSpPr/>
      </dsp:nvSpPr>
      <dsp:spPr>
        <a:xfrm>
          <a:off x="3614" y="2313542"/>
          <a:ext cx="4847034" cy="203756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Prix</a:t>
          </a:r>
          <a:endParaRPr lang="fr-FR" sz="6500" kern="1200" dirty="0"/>
        </a:p>
      </dsp:txBody>
      <dsp:txXfrm>
        <a:off x="63292" y="2373220"/>
        <a:ext cx="4727678" cy="1918209"/>
      </dsp:txXfrm>
    </dsp:sp>
    <dsp:sp modelId="{ADC64E27-E2BF-45E5-A7D8-6EDF0D222B88}">
      <dsp:nvSpPr>
        <dsp:cNvPr id="0" name=""/>
        <dsp:cNvSpPr/>
      </dsp:nvSpPr>
      <dsp:spPr>
        <a:xfrm>
          <a:off x="5664950" y="230"/>
          <a:ext cx="4847034" cy="203756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Distribution</a:t>
          </a:r>
          <a:endParaRPr lang="fr-FR" sz="6500" kern="1200" dirty="0"/>
        </a:p>
      </dsp:txBody>
      <dsp:txXfrm>
        <a:off x="5724628" y="59908"/>
        <a:ext cx="4727678" cy="1918209"/>
      </dsp:txXfrm>
    </dsp:sp>
    <dsp:sp modelId="{9FA6A5C9-655C-4B74-8C79-365B764E7E60}">
      <dsp:nvSpPr>
        <dsp:cNvPr id="0" name=""/>
        <dsp:cNvSpPr/>
      </dsp:nvSpPr>
      <dsp:spPr>
        <a:xfrm>
          <a:off x="5664950" y="2313542"/>
          <a:ext cx="4847034" cy="20375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Promotion</a:t>
          </a:r>
          <a:endParaRPr lang="fr-FR" sz="6500" kern="1200" dirty="0"/>
        </a:p>
      </dsp:txBody>
      <dsp:txXfrm>
        <a:off x="5724628" y="2373220"/>
        <a:ext cx="4727678" cy="19182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18D12-9DE9-46FD-BE18-F42F1DF7F719}">
      <dsp:nvSpPr>
        <dsp:cNvPr id="0" name=""/>
        <dsp:cNvSpPr/>
      </dsp:nvSpPr>
      <dsp:spPr>
        <a:xfrm>
          <a:off x="0" y="523043"/>
          <a:ext cx="10515600" cy="155902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+0,20€ vs standard</a:t>
          </a:r>
          <a:endParaRPr lang="fr-FR" sz="6500" kern="1200" dirty="0"/>
        </a:p>
      </dsp:txBody>
      <dsp:txXfrm>
        <a:off x="76105" y="599148"/>
        <a:ext cx="10363390" cy="1406815"/>
      </dsp:txXfrm>
    </dsp:sp>
    <dsp:sp modelId="{65A395A0-B374-4BF8-9F40-70D9297374A9}">
      <dsp:nvSpPr>
        <dsp:cNvPr id="0" name=""/>
        <dsp:cNvSpPr/>
      </dsp:nvSpPr>
      <dsp:spPr>
        <a:xfrm>
          <a:off x="0" y="2269269"/>
          <a:ext cx="10515600" cy="155902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Prix plancher : 1,00€</a:t>
          </a:r>
          <a:endParaRPr lang="fr-FR" sz="6500" kern="1200" dirty="0"/>
        </a:p>
      </dsp:txBody>
      <dsp:txXfrm>
        <a:off x="76105" y="2345374"/>
        <a:ext cx="10363390" cy="14068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75513-FD35-4704-B782-45DA23C34401}">
      <dsp:nvSpPr>
        <dsp:cNvPr id="0" name=""/>
        <dsp:cNvSpPr/>
      </dsp:nvSpPr>
      <dsp:spPr>
        <a:xfrm>
          <a:off x="1201" y="1467"/>
          <a:ext cx="2457563" cy="1786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On continue</a:t>
          </a:r>
          <a:endParaRPr lang="fr-FR" sz="3200" kern="1200" dirty="0"/>
        </a:p>
      </dsp:txBody>
      <dsp:txXfrm>
        <a:off x="53537" y="53803"/>
        <a:ext cx="2352891" cy="1682194"/>
      </dsp:txXfrm>
    </dsp:sp>
    <dsp:sp modelId="{EF96F5F1-3943-4E96-B2B6-DFD36C92EE27}">
      <dsp:nvSpPr>
        <dsp:cNvPr id="0" name=""/>
        <dsp:cNvSpPr/>
      </dsp:nvSpPr>
      <dsp:spPr>
        <a:xfrm>
          <a:off x="1201" y="1833469"/>
          <a:ext cx="2457563" cy="1786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On arrête</a:t>
          </a:r>
          <a:endParaRPr lang="fr-FR" sz="3200" kern="1200" dirty="0"/>
        </a:p>
      </dsp:txBody>
      <dsp:txXfrm>
        <a:off x="53537" y="1885805"/>
        <a:ext cx="2352891" cy="1682194"/>
      </dsp:txXfrm>
    </dsp:sp>
    <dsp:sp modelId="{8E8D8224-518E-488E-8C24-CBA699FFF3D4}">
      <dsp:nvSpPr>
        <dsp:cNvPr id="0" name=""/>
        <dsp:cNvSpPr/>
      </dsp:nvSpPr>
      <dsp:spPr>
        <a:xfrm>
          <a:off x="1201" y="3665470"/>
          <a:ext cx="2457563" cy="1786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On tente</a:t>
          </a:r>
          <a:endParaRPr lang="fr-FR" sz="3200" kern="1200" dirty="0"/>
        </a:p>
      </dsp:txBody>
      <dsp:txXfrm>
        <a:off x="53537" y="3717806"/>
        <a:ext cx="2352891" cy="16821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47299-6311-457F-8FB4-D60C8BE2C7F7}">
      <dsp:nvSpPr>
        <dsp:cNvPr id="0" name=""/>
        <dsp:cNvSpPr/>
      </dsp:nvSpPr>
      <dsp:spPr>
        <a:xfrm>
          <a:off x="0" y="137271"/>
          <a:ext cx="5453743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b="1" kern="1200" smtClean="0"/>
            <a:t>Priorisons !</a:t>
          </a:r>
          <a:endParaRPr lang="fr-FR" sz="4400" kern="1200"/>
        </a:p>
      </dsp:txBody>
      <dsp:txXfrm>
        <a:off x="59399" y="196670"/>
        <a:ext cx="5334945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11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99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60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990" y="1894596"/>
            <a:ext cx="7772400" cy="1463040"/>
          </a:xfrm>
        </p:spPr>
        <p:txBody>
          <a:bodyPr anchor="ctr">
            <a:normAutofit/>
          </a:bodyPr>
          <a:lstStyle>
            <a:lvl1pPr algn="ct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D7A3-3CB9-4A95-8316-CFEE1D776508}" type="datetimeFigureOut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05/04/2019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581-84AA-442F-A1E6-CA3579ABC336}" type="slidenum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9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990" y="1894596"/>
            <a:ext cx="7772400" cy="1463040"/>
          </a:xfrm>
        </p:spPr>
        <p:txBody>
          <a:bodyPr anchor="ctr">
            <a:normAutofit/>
          </a:bodyPr>
          <a:lstStyle>
            <a:lvl1pPr algn="ct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D7A3-3CB9-4A95-8316-CFEE1D776508}" type="datetimeFigureOut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05/04/2019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581-84AA-442F-A1E6-CA3579ABC336}" type="slidenum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990" y="1894596"/>
            <a:ext cx="7772400" cy="1463040"/>
          </a:xfrm>
        </p:spPr>
        <p:txBody>
          <a:bodyPr anchor="ctr">
            <a:normAutofit/>
          </a:bodyPr>
          <a:lstStyle>
            <a:lvl1pPr algn="ct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D7A3-3CB9-4A95-8316-CFEE1D776508}" type="datetimeFigureOut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05/04/2019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581-84AA-442F-A1E6-CA3579ABC336}" type="slidenum">
              <a:rPr lang="fr-FR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0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9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98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1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0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64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4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70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23537-DC02-4F43-BAC8-CDF48A5DC314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Atelier Préparation de campagne du 26 mars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C4B3-6EC3-4947-AFA3-1A9C60DC87C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2" descr="RÃ©sultat de recherche d'images pour &quot;melon haut poitou&quot;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18" y="5553788"/>
            <a:ext cx="2019782" cy="11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0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25.jpeg"/><Relationship Id="rId3" Type="http://schemas.openxmlformats.org/officeDocument/2006/relationships/image" Target="../media/image22.jpeg"/><Relationship Id="rId21" Type="http://schemas.openxmlformats.org/officeDocument/2006/relationships/diagramData" Target="../diagrams/data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microsoft.com/office/2007/relationships/diagramDrawing" Target="../diagrams/drawing4.xml"/><Relationship Id="rId2" Type="http://schemas.openxmlformats.org/officeDocument/2006/relationships/image" Target="../media/image21.jpe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diagramColors" Target="../diagrams/colors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QuickStyle" Target="../diagrams/quickStyle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3.jp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Layout" Target="../diagrams/layout8.xml"/><Relationship Id="rId7" Type="http://schemas.openxmlformats.org/officeDocument/2006/relationships/image" Target="../media/image35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95751"/>
            <a:ext cx="12192000" cy="226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2899"/>
          <a:stretch/>
        </p:blipFill>
        <p:spPr>
          <a:xfrm>
            <a:off x="0" y="0"/>
            <a:ext cx="12192000" cy="45957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8714" y="5083628"/>
            <a:ext cx="9144000" cy="1375959"/>
          </a:xfrm>
        </p:spPr>
        <p:txBody>
          <a:bodyPr anchor="ctr">
            <a:normAutofit/>
          </a:bodyPr>
          <a:lstStyle/>
          <a:p>
            <a:r>
              <a:rPr lang="fr-FR" sz="4400" b="1" dirty="0" smtClean="0"/>
              <a:t>PREPARATION CAMPAGNE 2019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329057" y="4890233"/>
            <a:ext cx="2862943" cy="1655762"/>
          </a:xfrm>
        </p:spPr>
        <p:txBody>
          <a:bodyPr anchor="ctr"/>
          <a:lstStyle/>
          <a:p>
            <a:pPr algn="l"/>
            <a:r>
              <a:rPr lang="fr-FR" dirty="0" smtClean="0"/>
              <a:t>26 mars 2019</a:t>
            </a:r>
          </a:p>
          <a:p>
            <a:pPr algn="l"/>
            <a:r>
              <a:rPr lang="fr-FR" dirty="0" smtClean="0"/>
              <a:t>Mirebeau</a:t>
            </a:r>
            <a:endParaRPr lang="fr-FR" dirty="0"/>
          </a:p>
        </p:txBody>
      </p:sp>
      <p:sp>
        <p:nvSpPr>
          <p:cNvPr id="5" name="AutoShape 2" descr="Maurice Alexis, cuisinier au Palais de l'ÃlysÃ©e et Loudunais d'adoption, a rejoint l'AcadÃ©mie des maÃ®tres du melon du Haut-Poitou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2" descr="RÃ©sultat de recherche d'images pour &quot;melon haut poitou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6"/>
          <a:stretch/>
        </p:blipFill>
        <p:spPr bwMode="auto">
          <a:xfrm>
            <a:off x="4445047" y="1863837"/>
            <a:ext cx="3893410" cy="3405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issus des entretiens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lnSpc>
                <a:spcPct val="100000"/>
              </a:lnSpc>
              <a:spcAft>
                <a:spcPts val="3600"/>
              </a:spcAft>
            </a:pPr>
            <a:r>
              <a:rPr lang="fr-FR" b="1" dirty="0" smtClean="0"/>
              <a:t>Cohésion</a:t>
            </a:r>
            <a:r>
              <a:rPr lang="fr-FR" dirty="0" smtClean="0"/>
              <a:t> et mise en </a:t>
            </a:r>
            <a:r>
              <a:rPr lang="fr-FR" b="1" dirty="0" smtClean="0"/>
              <a:t>mouvement</a:t>
            </a:r>
            <a:r>
              <a:rPr lang="fr-FR" dirty="0" smtClean="0"/>
              <a:t> de tous</a:t>
            </a:r>
          </a:p>
          <a:p>
            <a:pPr fontAlgn="base">
              <a:lnSpc>
                <a:spcPct val="100000"/>
              </a:lnSpc>
              <a:spcAft>
                <a:spcPts val="3600"/>
              </a:spcAft>
            </a:pPr>
            <a:r>
              <a:rPr lang="fr-FR" dirty="0"/>
              <a:t>U</a:t>
            </a:r>
            <a:r>
              <a:rPr lang="fr-FR" dirty="0" smtClean="0"/>
              <a:t>n </a:t>
            </a:r>
            <a:r>
              <a:rPr lang="fr-FR" b="1" dirty="0" smtClean="0"/>
              <a:t>œil </a:t>
            </a:r>
            <a:r>
              <a:rPr lang="fr-FR" b="1" dirty="0"/>
              <a:t>extérieur </a:t>
            </a:r>
            <a:r>
              <a:rPr lang="fr-FR" dirty="0"/>
              <a:t>à notre vision des </a:t>
            </a:r>
            <a:r>
              <a:rPr lang="fr-FR" dirty="0" smtClean="0"/>
              <a:t>choses, </a:t>
            </a:r>
            <a:r>
              <a:rPr lang="fr-FR" dirty="0"/>
              <a:t>points forts / points faibles</a:t>
            </a:r>
          </a:p>
          <a:p>
            <a:pPr fontAlgn="base">
              <a:lnSpc>
                <a:spcPct val="100000"/>
              </a:lnSpc>
              <a:spcAft>
                <a:spcPts val="3600"/>
              </a:spcAft>
            </a:pPr>
            <a:r>
              <a:rPr lang="fr-FR" b="1" dirty="0" smtClean="0"/>
              <a:t>Plan </a:t>
            </a:r>
            <a:r>
              <a:rPr lang="fr-FR" b="1" dirty="0"/>
              <a:t>d’actions </a:t>
            </a:r>
            <a:r>
              <a:rPr lang="fr-FR" dirty="0"/>
              <a:t>concret pour </a:t>
            </a:r>
            <a:r>
              <a:rPr lang="fr-FR" dirty="0" smtClean="0"/>
              <a:t>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99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1533748" y="2764971"/>
            <a:ext cx="9144000" cy="2387600"/>
          </a:xfrm>
        </p:spPr>
        <p:txBody>
          <a:bodyPr>
            <a:normAutofit/>
          </a:bodyPr>
          <a:lstStyle/>
          <a:p>
            <a:r>
              <a:rPr lang="fr-FR" b="1" dirty="0" smtClean="0"/>
              <a:t>Retours d’expériences</a:t>
            </a:r>
            <a:endParaRPr lang="fr-FR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2240503" y="5416490"/>
            <a:ext cx="7730490" cy="1015663"/>
            <a:chOff x="2623457" y="5416490"/>
            <a:chExt cx="7730490" cy="1015663"/>
          </a:xfrm>
        </p:grpSpPr>
        <p:sp>
          <p:nvSpPr>
            <p:cNvPr id="2" name="Rectangle 1"/>
            <p:cNvSpPr/>
            <p:nvPr/>
          </p:nvSpPr>
          <p:spPr>
            <a:xfrm>
              <a:off x="2623457" y="5493435"/>
              <a:ext cx="773049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5000" cap="all" spc="200" dirty="0">
                  <a:solidFill>
                    <a:schemeClr val="bg1">
                      <a:lumMod val="50000"/>
                    </a:schemeClr>
                  </a:solidFill>
                  <a:latin typeface="Tw Cen MT Condensed" panose="020B0606020104020203"/>
                </a:rPr>
                <a:t>ce qui            fonctionné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675321" y="5416490"/>
              <a:ext cx="181338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fr-FR" sz="3600" cap="all" spc="200" dirty="0">
                  <a:solidFill>
                    <a:schemeClr val="bg1">
                      <a:lumMod val="50000"/>
                    </a:schemeClr>
                  </a:solidFill>
                  <a:latin typeface="Tw Cen MT Condensed" panose="020B0606020104020203"/>
                </a:rPr>
                <a:t>A</a:t>
              </a:r>
            </a:p>
            <a:p>
              <a:pPr algn="ctr">
                <a:lnSpc>
                  <a:spcPts val="3600"/>
                </a:lnSpc>
              </a:pPr>
              <a:r>
                <a:rPr lang="fr-FR" sz="3600" cap="all" spc="200" dirty="0">
                  <a:solidFill>
                    <a:schemeClr val="bg1">
                      <a:lumMod val="50000"/>
                    </a:schemeClr>
                  </a:solidFill>
                  <a:latin typeface="Tw Cen MT Condensed" panose="020B0606020104020203"/>
                </a:rPr>
                <a:t>n’a pas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</p:grpSp>
      <p:pic>
        <p:nvPicPr>
          <p:cNvPr id="3074" name="Picture 2" descr="RÃ©sultat de recherche d'images pour &quot;rÃ©trovis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4" y="812973"/>
            <a:ext cx="5324928" cy="29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20’</a:t>
            </a:r>
            <a:endParaRPr lang="fr-FR" sz="4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171" y="365125"/>
            <a:ext cx="2481943" cy="3085646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/>
              <a:t>Ce qui a fonctionné</a:t>
            </a:r>
            <a:endParaRPr lang="fr-FR" sz="32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45910"/>
          <a:stretch/>
        </p:blipFill>
        <p:spPr>
          <a:xfrm rot="5400000">
            <a:off x="4098758" y="-1127962"/>
            <a:ext cx="6476425" cy="905691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88" y="25060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171" y="365125"/>
            <a:ext cx="2481943" cy="3085646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/>
              <a:t>Ce qui </a:t>
            </a:r>
            <a:r>
              <a:rPr lang="fr-FR" sz="3200" dirty="0" smtClean="0"/>
              <a:t>n’a pas fonctionné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833210"/>
            <a:ext cx="8951323" cy="4351338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5" y="2585085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1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Retours d’expériences, d’après entretiens téléphoniques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Ce qui a fonctionné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La qualité produit</a:t>
            </a:r>
          </a:p>
          <a:p>
            <a:r>
              <a:rPr lang="fr-FR" dirty="0" smtClean="0"/>
              <a:t>IGP</a:t>
            </a:r>
          </a:p>
          <a:p>
            <a:r>
              <a:rPr lang="fr-FR" dirty="0" smtClean="0"/>
              <a:t>Confrérie des maitres </a:t>
            </a:r>
            <a:r>
              <a:rPr lang="fr-FR" dirty="0" err="1" smtClean="0"/>
              <a:t>melonniers</a:t>
            </a:r>
            <a:endParaRPr lang="fr-FR" dirty="0" smtClean="0"/>
          </a:p>
          <a:p>
            <a:r>
              <a:rPr lang="fr-FR" dirty="0" smtClean="0"/>
              <a:t>Marque commune</a:t>
            </a:r>
          </a:p>
          <a:p>
            <a:r>
              <a:rPr lang="fr-FR" dirty="0" smtClean="0"/>
              <a:t>Emballage commun</a:t>
            </a:r>
          </a:p>
          <a:p>
            <a:r>
              <a:rPr lang="fr-FR" dirty="0" smtClean="0"/>
              <a:t>Solidarité volume </a:t>
            </a:r>
          </a:p>
          <a:p>
            <a:r>
              <a:rPr lang="fr-FR" dirty="0" smtClean="0"/>
              <a:t>Amélioration de prix</a:t>
            </a:r>
          </a:p>
          <a:p>
            <a:r>
              <a:rPr lang="fr-FR" dirty="0" smtClean="0"/>
              <a:t>Distribution sélective (1 client/ville)</a:t>
            </a:r>
          </a:p>
          <a:p>
            <a:r>
              <a:rPr lang="fr-FR" dirty="0" smtClean="0"/>
              <a:t>Reconnaissance par les professionnels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/>
              <a:t>Ce qui n’a (encore) pas fonctionné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Reconnaissance par </a:t>
            </a:r>
            <a:r>
              <a:rPr lang="fr-FR" sz="2400" dirty="0" smtClean="0"/>
              <a:t>le grand public</a:t>
            </a:r>
          </a:p>
          <a:p>
            <a:r>
              <a:rPr lang="fr-FR" sz="2400" dirty="0" smtClean="0"/>
              <a:t>Arrive tard en saison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1379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40428" y="3213265"/>
            <a:ext cx="7772400" cy="3898444"/>
          </a:xfrm>
        </p:spPr>
        <p:txBody>
          <a:bodyPr>
            <a:normAutofit/>
          </a:bodyPr>
          <a:lstStyle/>
          <a:p>
            <a:r>
              <a:rPr lang="fr-FR" dirty="0" smtClean="0"/>
              <a:t>A quelle distance</a:t>
            </a:r>
            <a:br>
              <a:rPr lang="fr-FR" dirty="0" smtClean="0"/>
            </a:br>
            <a:r>
              <a:rPr lang="fr-FR" dirty="0" smtClean="0"/>
              <a:t>du futur idéal ?</a:t>
            </a:r>
            <a:endParaRPr lang="fr-FR" cap="none" dirty="0">
              <a:latin typeface="Bradley Hand ITC" panose="03070402050302030203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35828" y="255815"/>
            <a:ext cx="5181600" cy="38862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15’</a:t>
            </a:r>
            <a:endParaRPr lang="fr-FR" sz="4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5 – Futur idéal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52208"/>
            <a:ext cx="100584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8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r="36508"/>
          <a:stretch/>
        </p:blipFill>
        <p:spPr>
          <a:xfrm rot="5400000">
            <a:off x="4044598" y="1241550"/>
            <a:ext cx="3920462" cy="38605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21112"/>
          <a:stretch/>
        </p:blipFill>
        <p:spPr>
          <a:xfrm rot="5400000">
            <a:off x="215736" y="926386"/>
            <a:ext cx="3481652" cy="31828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r="21662"/>
          <a:stretch/>
        </p:blipFill>
        <p:spPr>
          <a:xfrm rot="5400000">
            <a:off x="8993073" y="307081"/>
            <a:ext cx="2727215" cy="3333750"/>
          </a:xfrm>
          <a:prstGeom prst="rect">
            <a:avLst/>
          </a:prstGeom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71578416"/>
              </p:ext>
            </p:extLst>
          </p:nvPr>
        </p:nvGraphicFramePr>
        <p:xfrm>
          <a:off x="8689804" y="194380"/>
          <a:ext cx="3333752" cy="49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726649240"/>
              </p:ext>
            </p:extLst>
          </p:nvPr>
        </p:nvGraphicFramePr>
        <p:xfrm>
          <a:off x="8689804" y="3543136"/>
          <a:ext cx="3333748" cy="49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105665424"/>
              </p:ext>
            </p:extLst>
          </p:nvPr>
        </p:nvGraphicFramePr>
        <p:xfrm>
          <a:off x="365137" y="194382"/>
          <a:ext cx="3182852" cy="582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31714" r="24286" b="16368"/>
          <a:stretch/>
        </p:blipFill>
        <p:spPr>
          <a:xfrm rot="5400000">
            <a:off x="1069376" y="4926005"/>
            <a:ext cx="1774372" cy="1730829"/>
          </a:xfrm>
          <a:prstGeom prst="rect">
            <a:avLst/>
          </a:prstGeom>
        </p:spPr>
      </p:pic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3348799310"/>
              </p:ext>
            </p:extLst>
          </p:nvPr>
        </p:nvGraphicFramePr>
        <p:xfrm>
          <a:off x="365136" y="4408714"/>
          <a:ext cx="3182854" cy="49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1026" name="Picture 2" descr="https://lh3.googleusercontent.com/oleM_j_QaYZ3Nftupa7s-v4RrkAPY18P-FG0KSgvNarTpMJdtqAD7CN_KwsvrGoVNOgEke0wgm_SNXcZJ7WXVPy2mj0pRPm8h2wRURa2-TRKvJXFDtYJKqhVQGe-nfMOsAo_QES80d0WJFSvmSkx6pq3urCZV5Gg61u3VdSushYCCDyly7lv918PkdzL7IOvddWlQ6nfs_ArcBEMRS-8wNHrdTwMKrQMtrjtJNMrf98mSwnzCkuBmVM9t9kI2lc1hRIJU_y9anwiJHXG2w8j_3uQNTkwcOf7lVqrNGBLdBXcUpzF3EHXaKZcMqJZba6PZVhEiibHotWOzY3Tr8ghiP67FTCJQiC8Ie5V20f7c5FpVBGZCk5w0qg8pr0PfhU45gXcTVqUvI-xgThphlE7xyGFUMrP_HdqesNrm2F2OhJs7lAzxASj6zhPAm7wbK8Z_CwfqqttpUE4vT29PzVh_xJPhbC0-85_8gPF1g0cyxVwMpgkW7yYd_pmcWnbUrqKeB1v1KEIWa1N1oMOHeBMfP6jQjrc3qlV8UNXIWwp7B2D1Kl0WPbB3nJ6U0deF4aE-Zfy0zmsH3r6LSl55LDgUV6-Y9snT9stHhqzWnF6Zt9B-wp5OHdjL-9vSltl97RfiP6ZxDlqcGEABbO5DPnPLlQ1Z0LJib8m=w611-h757-no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4" r="1881"/>
          <a:stretch/>
        </p:blipFill>
        <p:spPr bwMode="auto">
          <a:xfrm>
            <a:off x="8689804" y="4038655"/>
            <a:ext cx="3333751" cy="25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/>
        </p:nvCxnSpPr>
        <p:spPr>
          <a:xfrm flipH="1" flipV="1">
            <a:off x="3547990" y="485684"/>
            <a:ext cx="1252562" cy="9333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endCxn id="12" idx="3"/>
          </p:cNvCxnSpPr>
          <p:nvPr/>
        </p:nvCxnSpPr>
        <p:spPr>
          <a:xfrm flipH="1">
            <a:off x="3547990" y="4215776"/>
            <a:ext cx="1123013" cy="4406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8" idx="1"/>
          </p:cNvCxnSpPr>
          <p:nvPr/>
        </p:nvCxnSpPr>
        <p:spPr>
          <a:xfrm flipH="1">
            <a:off x="7390368" y="3790895"/>
            <a:ext cx="1299436" cy="6452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7" idx="1"/>
          </p:cNvCxnSpPr>
          <p:nvPr/>
        </p:nvCxnSpPr>
        <p:spPr>
          <a:xfrm flipH="1">
            <a:off x="7390368" y="442139"/>
            <a:ext cx="1299436" cy="10817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9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524000" y="4064000"/>
            <a:ext cx="9144000" cy="2387600"/>
          </a:xfrm>
        </p:spPr>
        <p:txBody>
          <a:bodyPr/>
          <a:lstStyle/>
          <a:p>
            <a:r>
              <a:rPr lang="fr-FR" dirty="0" smtClean="0"/>
              <a:t>Le Melon IGP du Haut Poitou</a:t>
            </a:r>
            <a:br>
              <a:rPr lang="fr-FR" dirty="0" smtClean="0"/>
            </a:br>
            <a:r>
              <a:rPr lang="fr-FR" dirty="0" smtClean="0"/>
              <a:t>et son marché</a:t>
            </a:r>
            <a:endParaRPr lang="fr-FR" dirty="0"/>
          </a:p>
        </p:txBody>
      </p:sp>
      <p:pic>
        <p:nvPicPr>
          <p:cNvPr id="1026" name="Picture 2" descr="RÃ©sultat de recherche d'images pour &quot;marchÃ© mel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36" y="470434"/>
            <a:ext cx="5937250" cy="396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30’</a:t>
            </a:r>
            <a:endParaRPr lang="fr-FR" sz="4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Production annuelle 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6101280"/>
              </p:ext>
            </p:extLst>
          </p:nvPr>
        </p:nvGraphicFramePr>
        <p:xfrm>
          <a:off x="838200" y="1825625"/>
          <a:ext cx="5181600" cy="225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323495"/>
              </p:ext>
            </p:extLst>
          </p:nvPr>
        </p:nvGraphicFramePr>
        <p:xfrm>
          <a:off x="6096000" y="4339896"/>
          <a:ext cx="5257800" cy="209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819400" y="1573490"/>
            <a:ext cx="14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PRODUCTION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940185" y="1506022"/>
            <a:ext cx="9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IMPORT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940185" y="4162612"/>
            <a:ext cx="9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EXPORT</a:t>
            </a:r>
            <a:endParaRPr lang="fr-FR" b="1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593415"/>
              </p:ext>
            </p:extLst>
          </p:nvPr>
        </p:nvGraphicFramePr>
        <p:xfrm>
          <a:off x="898418" y="4339896"/>
          <a:ext cx="5121382" cy="209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031812" y="4162612"/>
            <a:ext cx="306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CONSOMMATION APPARENTE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031812" y="2275114"/>
            <a:ext cx="3487245" cy="680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7140410" y="2275113"/>
            <a:ext cx="3487245" cy="680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7164456" y="4912867"/>
            <a:ext cx="3487245" cy="680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031811" y="4765806"/>
            <a:ext cx="3487245" cy="680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Espace réservé du contenu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6447937"/>
              </p:ext>
            </p:extLst>
          </p:nvPr>
        </p:nvGraphicFramePr>
        <p:xfrm>
          <a:off x="6172200" y="1825625"/>
          <a:ext cx="5007429" cy="225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61455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Participants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Participants </a:t>
            </a:r>
          </a:p>
          <a:p>
            <a:pPr lvl="1"/>
            <a:r>
              <a:rPr lang="fr-FR" dirty="0" smtClean="0"/>
              <a:t>Julien </a:t>
            </a:r>
            <a:r>
              <a:rPr lang="fr-FR" dirty="0"/>
              <a:t>GODET </a:t>
            </a:r>
            <a:r>
              <a:rPr lang="fr-FR" dirty="0" smtClean="0"/>
              <a:t> - Prieuré </a:t>
            </a:r>
            <a:r>
              <a:rPr lang="fr-FR" dirty="0"/>
              <a:t>de la Dive	</a:t>
            </a:r>
          </a:p>
          <a:p>
            <a:pPr lvl="1"/>
            <a:r>
              <a:rPr lang="fr-FR" dirty="0" smtClean="0"/>
              <a:t>Carole LETURCK - </a:t>
            </a:r>
            <a:r>
              <a:rPr lang="fr-FR" dirty="0" err="1" smtClean="0"/>
              <a:t>Helios</a:t>
            </a:r>
            <a:r>
              <a:rPr lang="fr-FR" dirty="0" smtClean="0"/>
              <a:t> Plant</a:t>
            </a:r>
          </a:p>
          <a:p>
            <a:pPr lvl="1"/>
            <a:r>
              <a:rPr lang="fr-FR" dirty="0" smtClean="0"/>
              <a:t>Frédéric </a:t>
            </a:r>
            <a:r>
              <a:rPr lang="fr-FR" dirty="0"/>
              <a:t>TASSIN </a:t>
            </a:r>
            <a:r>
              <a:rPr lang="fr-FR" dirty="0" smtClean="0"/>
              <a:t>- Le Cardinal</a:t>
            </a:r>
            <a:endParaRPr lang="fr-FR" dirty="0"/>
          </a:p>
          <a:p>
            <a:pPr lvl="1"/>
            <a:r>
              <a:rPr lang="fr-FR" dirty="0" err="1" smtClean="0"/>
              <a:t>Magaly</a:t>
            </a:r>
            <a:r>
              <a:rPr lang="fr-FR" dirty="0" smtClean="0"/>
              <a:t> </a:t>
            </a:r>
            <a:r>
              <a:rPr lang="fr-FR" dirty="0"/>
              <a:t>FRUCHON </a:t>
            </a:r>
            <a:r>
              <a:rPr lang="fr-FR" dirty="0" smtClean="0"/>
              <a:t>- Val </a:t>
            </a:r>
            <a:r>
              <a:rPr lang="fr-FR" dirty="0"/>
              <a:t>de </a:t>
            </a:r>
            <a:r>
              <a:rPr lang="fr-FR" dirty="0" err="1"/>
              <a:t>Sérigny</a:t>
            </a:r>
            <a:r>
              <a:rPr lang="fr-FR" dirty="0"/>
              <a:t>	</a:t>
            </a:r>
          </a:p>
          <a:p>
            <a:pPr lvl="1"/>
            <a:r>
              <a:rPr lang="fr-FR" dirty="0" smtClean="0"/>
              <a:t>Martine </a:t>
            </a:r>
            <a:r>
              <a:rPr lang="fr-FR" dirty="0"/>
              <a:t>GIRARD </a:t>
            </a:r>
            <a:r>
              <a:rPr lang="fr-FR" dirty="0" smtClean="0"/>
              <a:t>- La </a:t>
            </a:r>
            <a:r>
              <a:rPr lang="fr-FR" dirty="0"/>
              <a:t>gourmandise du </a:t>
            </a:r>
            <a:r>
              <a:rPr lang="fr-FR" dirty="0" smtClean="0"/>
              <a:t>Poitou</a:t>
            </a:r>
            <a:endParaRPr lang="fr-FR" dirty="0"/>
          </a:p>
          <a:p>
            <a:pPr lvl="1"/>
            <a:r>
              <a:rPr lang="fr-FR" dirty="0" smtClean="0"/>
              <a:t>Sébastien </a:t>
            </a:r>
            <a:r>
              <a:rPr lang="fr-FR" dirty="0"/>
              <a:t>BOURRY </a:t>
            </a:r>
            <a:r>
              <a:rPr lang="fr-FR" dirty="0" smtClean="0"/>
              <a:t>- </a:t>
            </a:r>
            <a:r>
              <a:rPr lang="fr-FR" dirty="0" err="1" smtClean="0"/>
              <a:t>Gaec</a:t>
            </a:r>
            <a:r>
              <a:rPr lang="fr-FR" dirty="0" smtClean="0"/>
              <a:t> </a:t>
            </a:r>
            <a:r>
              <a:rPr lang="fr-FR" dirty="0"/>
              <a:t>de la </a:t>
            </a:r>
            <a:r>
              <a:rPr lang="fr-FR" dirty="0" err="1" smtClean="0"/>
              <a:t>Gidelle</a:t>
            </a:r>
            <a:endParaRPr lang="fr-FR" dirty="0"/>
          </a:p>
          <a:p>
            <a:pPr lvl="1"/>
            <a:r>
              <a:rPr lang="fr-FR" dirty="0" smtClean="0"/>
              <a:t>Christian RONDELEUX - SCEA </a:t>
            </a:r>
            <a:r>
              <a:rPr lang="fr-FR" dirty="0"/>
              <a:t>de </a:t>
            </a:r>
            <a:r>
              <a:rPr lang="fr-FR" dirty="0" err="1"/>
              <a:t>Broux</a:t>
            </a:r>
            <a:r>
              <a:rPr lang="fr-FR" dirty="0"/>
              <a:t>	</a:t>
            </a:r>
          </a:p>
          <a:p>
            <a:pPr lvl="1"/>
            <a:r>
              <a:rPr lang="fr-FR" dirty="0" smtClean="0"/>
              <a:t>Camille RAIMBAULT - Syndicat Melon IGP Haut Poitou</a:t>
            </a:r>
          </a:p>
          <a:p>
            <a:pPr lvl="1"/>
            <a:r>
              <a:rPr lang="fr-FR" dirty="0" smtClean="0"/>
              <a:t>Marc-Henri BLAREL – conseil et animateur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Absents excusés</a:t>
            </a:r>
          </a:p>
          <a:p>
            <a:pPr lvl="1"/>
            <a:r>
              <a:rPr lang="fr-FR" dirty="0" smtClean="0"/>
              <a:t>Gilles </a:t>
            </a:r>
            <a:r>
              <a:rPr lang="fr-FR" dirty="0"/>
              <a:t>BOTREL - Direct Production</a:t>
            </a:r>
          </a:p>
          <a:p>
            <a:pPr lvl="1"/>
            <a:r>
              <a:rPr lang="fr-FR" dirty="0" smtClean="0"/>
              <a:t>Alexandre </a:t>
            </a:r>
            <a:r>
              <a:rPr lang="fr-FR" dirty="0" err="1"/>
              <a:t>Henault</a:t>
            </a:r>
            <a:r>
              <a:rPr lang="fr-FR" dirty="0"/>
              <a:t> et Tony Thibaud - SCEA les Noisetiers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4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Distribution par circuit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760" y="1825625"/>
            <a:ext cx="75204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3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Produits Concurrents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3910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91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4 P du Melon IGP Haut Poitou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6225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968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Caractéristiques du melon du Haut Poitou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Variétés traditionnelles choisies pour leur saveur et parfum</a:t>
            </a:r>
          </a:p>
          <a:p>
            <a:r>
              <a:rPr lang="fr-FR" dirty="0" smtClean="0"/>
              <a:t>Terroir argilo-calcaire</a:t>
            </a:r>
          </a:p>
          <a:p>
            <a:r>
              <a:rPr lang="fr-FR" dirty="0" smtClean="0"/>
              <a:t>Pas d’irrigation / moindre rendement</a:t>
            </a:r>
          </a:p>
          <a:p>
            <a:r>
              <a:rPr lang="fr-FR" dirty="0" smtClean="0"/>
              <a:t>Indication géographique protégée</a:t>
            </a:r>
          </a:p>
          <a:p>
            <a:r>
              <a:rPr lang="fr-FR" dirty="0" smtClean="0"/>
              <a:t>Marques segmentées par marché</a:t>
            </a:r>
            <a:endParaRPr lang="fr-FR" dirty="0"/>
          </a:p>
        </p:txBody>
      </p:sp>
      <p:pic>
        <p:nvPicPr>
          <p:cNvPr id="2050" name="Picture 2" descr="RÃ©sultat de recherche d'images pour &quot;melon haut poitou melon de mait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4" y="4400776"/>
            <a:ext cx="4626427" cy="19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400776"/>
            <a:ext cx="4843660" cy="1967736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8677892" y="126887"/>
            <a:ext cx="3352799" cy="573758"/>
            <a:chOff x="3614" y="230"/>
            <a:chExt cx="4847034" cy="2037565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3614" y="230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63292" y="59908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>
                  <a:solidFill>
                    <a:schemeClr val="tx1"/>
                  </a:solidFill>
                </a:rPr>
                <a:t>Produit</a:t>
              </a:r>
              <a:endParaRPr lang="fr-FR" sz="40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889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Melon IGP Haut Poitou</a:t>
            </a:r>
            <a:br>
              <a:rPr lang="fr-FR" dirty="0" smtClean="0"/>
            </a:br>
            <a:r>
              <a:rPr lang="fr-FR" dirty="0"/>
              <a:t>Volume 2018 </a:t>
            </a:r>
            <a:r>
              <a:rPr lang="fr-FR" dirty="0" smtClean="0"/>
              <a:t>par bureau de vente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284810"/>
              </p:ext>
            </p:extLst>
          </p:nvPr>
        </p:nvGraphicFramePr>
        <p:xfrm>
          <a:off x="2275115" y="1975190"/>
          <a:ext cx="6074229" cy="449389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929743"/>
                <a:gridCol w="2144486"/>
              </a:tblGrid>
              <a:tr h="3211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 smtClean="0">
                          <a:effectLst/>
                        </a:rPr>
                        <a:t>Bureau de vente</a:t>
                      </a:r>
                      <a:endParaRPr lang="fr-FR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400" b="1" u="none" strike="noStrike" dirty="0" smtClean="0">
                          <a:effectLst/>
                        </a:rPr>
                        <a:t>Volumes</a:t>
                      </a:r>
                      <a:r>
                        <a:rPr lang="nl-NL" sz="2400" b="1" u="none" strike="noStrike" baseline="0" dirty="0" smtClean="0">
                          <a:effectLst/>
                        </a:rPr>
                        <a:t> 2018 (T)</a:t>
                      </a:r>
                      <a:endParaRPr lang="nl-N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B2M Cardinal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tabLst/>
                      </a:pPr>
                      <a:r>
                        <a:rPr lang="fr-FR" sz="2400" u="none" strike="noStrike" dirty="0" smtClean="0">
                          <a:effectLst/>
                        </a:rPr>
                        <a:t>454	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B2M </a:t>
                      </a:r>
                      <a:r>
                        <a:rPr lang="fr-FR" sz="2400" u="none" strike="noStrike" dirty="0" err="1">
                          <a:effectLst/>
                        </a:rPr>
                        <a:t>Soladel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364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 smtClean="0">
                          <a:effectLst/>
                        </a:rPr>
                        <a:t>Délice </a:t>
                      </a:r>
                      <a:r>
                        <a:rPr lang="fr-FR" sz="2400" u="none" strike="noStrike" dirty="0">
                          <a:effectLst/>
                        </a:rPr>
                        <a:t>du </a:t>
                      </a:r>
                      <a:r>
                        <a:rPr lang="fr-FR" sz="2400" u="none" strike="noStrike" dirty="0" smtClean="0">
                          <a:effectLst/>
                        </a:rPr>
                        <a:t>Thouet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defTabSz="762000" fontAlgn="b">
                        <a:tabLst/>
                      </a:pPr>
                      <a:r>
                        <a:rPr lang="fr-FR" sz="2400" u="none" strike="noStrike" dirty="0" smtClean="0">
                          <a:effectLst/>
                        </a:rPr>
                        <a:t>84  	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Direct Production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350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 err="1">
                          <a:effectLst/>
                        </a:rPr>
                        <a:t>Fondor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258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 smtClean="0">
                          <a:effectLst/>
                        </a:rPr>
                        <a:t>Hélios </a:t>
                      </a:r>
                      <a:r>
                        <a:rPr lang="fr-FR" sz="2400" u="none" strike="noStrike" dirty="0">
                          <a:effectLst/>
                        </a:rPr>
                        <a:t>Plant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defTabSz="762000" fontAlgn="b">
                        <a:tabLst/>
                      </a:pPr>
                      <a:r>
                        <a:rPr lang="fr-FR" sz="2400" u="none" strike="noStrike" dirty="0" smtClean="0">
                          <a:effectLst/>
                        </a:rPr>
                        <a:t>78	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Prieuré Dive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517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SARL Le Chapeau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268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u="none" strike="noStrike" dirty="0">
                          <a:effectLst/>
                        </a:rPr>
                        <a:t>Val de </a:t>
                      </a:r>
                      <a:r>
                        <a:rPr lang="fr-FR" sz="2400" u="none" strike="noStrike" dirty="0" err="1">
                          <a:effectLst/>
                        </a:rPr>
                        <a:t>Sérigny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 smtClean="0">
                          <a:effectLst/>
                        </a:rPr>
                        <a:t>202	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18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400" b="1" u="none" strike="noStrike" dirty="0">
                          <a:effectLst/>
                        </a:rPr>
                        <a:t>Total général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defTabSz="984250" fontAlgn="b">
                        <a:tabLst/>
                      </a:pPr>
                      <a:r>
                        <a:rPr lang="fr-FR" sz="2400" b="1" u="none" strike="noStrike" dirty="0" smtClean="0">
                          <a:effectLst/>
                        </a:rPr>
                        <a:t>2 576	   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8677892" y="126887"/>
            <a:ext cx="3352799" cy="573758"/>
            <a:chOff x="3614" y="230"/>
            <a:chExt cx="4847034" cy="2037565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3614" y="230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63292" y="59908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>
                  <a:solidFill>
                    <a:schemeClr val="tx1"/>
                  </a:solidFill>
                </a:rPr>
                <a:t>Produit</a:t>
              </a:r>
              <a:endParaRPr lang="fr-FR" sz="40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38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sur le produit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Intégrer critères de </a:t>
            </a:r>
            <a:r>
              <a:rPr lang="fr-FR" b="1" dirty="0" smtClean="0"/>
              <a:t>Durabilité</a:t>
            </a:r>
            <a:r>
              <a:rPr lang="fr-FR" dirty="0" smtClean="0"/>
              <a:t> dans l’IGP</a:t>
            </a:r>
          </a:p>
          <a:p>
            <a:pPr lvl="1"/>
            <a:r>
              <a:rPr lang="fr-FR" dirty="0" smtClean="0"/>
              <a:t>Pour Pro et/ou grand public ?</a:t>
            </a:r>
          </a:p>
          <a:p>
            <a:pPr lvl="1"/>
            <a:r>
              <a:rPr lang="fr-FR" dirty="0" smtClean="0"/>
              <a:t>Opposition entre image de tradition et modernité des moyens ?</a:t>
            </a:r>
          </a:p>
          <a:p>
            <a:endParaRPr lang="fr-FR" dirty="0"/>
          </a:p>
          <a:p>
            <a:r>
              <a:rPr lang="fr-FR" dirty="0" smtClean="0"/>
              <a:t>Potentiel </a:t>
            </a:r>
            <a:r>
              <a:rPr lang="fr-FR" b="1" dirty="0" smtClean="0"/>
              <a:t>Bio</a:t>
            </a:r>
            <a:r>
              <a:rPr lang="fr-FR" dirty="0" smtClean="0"/>
              <a:t> en IGP ?</a:t>
            </a:r>
          </a:p>
          <a:p>
            <a:pPr lvl="1"/>
            <a:r>
              <a:rPr lang="fr-FR" dirty="0" smtClean="0"/>
              <a:t>Faisabilité ?</a:t>
            </a:r>
          </a:p>
          <a:p>
            <a:pPr lvl="1"/>
            <a:r>
              <a:rPr lang="fr-FR" dirty="0" smtClean="0"/>
              <a:t>Le jeu </a:t>
            </a:r>
            <a:r>
              <a:rPr lang="fr-FR" dirty="0" err="1" smtClean="0"/>
              <a:t>vaut-il</a:t>
            </a:r>
            <a:r>
              <a:rPr lang="fr-FR" dirty="0" smtClean="0"/>
              <a:t> la chandelle ?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8677892" y="126887"/>
            <a:ext cx="3352799" cy="573758"/>
            <a:chOff x="3614" y="230"/>
            <a:chExt cx="4847034" cy="203756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3614" y="230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63292" y="59908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>
                  <a:solidFill>
                    <a:schemeClr val="tx1"/>
                  </a:solidFill>
                </a:rPr>
                <a:t>Produit</a:t>
              </a:r>
              <a:endParaRPr lang="fr-FR" sz="40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682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Politique de prix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5909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8784770" y="167760"/>
            <a:ext cx="3196403" cy="713983"/>
            <a:chOff x="3614" y="2313542"/>
            <a:chExt cx="4847034" cy="203756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3614" y="2313542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63292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Prix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32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Volume Melon IGP Haut Poitou par circuit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5970682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8281348"/>
              </p:ext>
            </p:extLst>
          </p:nvPr>
        </p:nvGraphicFramePr>
        <p:xfrm>
          <a:off x="6172200" y="1545771"/>
          <a:ext cx="5181600" cy="463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942" y="2127477"/>
            <a:ext cx="734428" cy="611641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8870868" y="74335"/>
            <a:ext cx="3223122" cy="629866"/>
            <a:chOff x="5664950" y="230"/>
            <a:chExt cx="4847034" cy="2037565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5664950" y="230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724628" y="59908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Distribution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68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circuits de distribution</a:t>
            </a:r>
            <a:br>
              <a:rPr lang="fr-FR" dirty="0" smtClean="0"/>
            </a:br>
            <a:r>
              <a:rPr lang="fr-FR" dirty="0" smtClean="0"/>
              <a:t>pour Melon IGP Haut Poitou ?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GMS</a:t>
            </a:r>
          </a:p>
          <a:p>
            <a:pPr lvl="1"/>
            <a:r>
              <a:rPr lang="fr-FR" dirty="0"/>
              <a:t>Toutes les </a:t>
            </a:r>
            <a:r>
              <a:rPr lang="fr-FR" dirty="0" smtClean="0"/>
              <a:t>enseignes ou certaines ? lesquelles ?</a:t>
            </a:r>
          </a:p>
          <a:p>
            <a:pPr lvl="1"/>
            <a:r>
              <a:rPr lang="fr-FR" dirty="0" smtClean="0"/>
              <a:t>Développer chez les clients actuels ou être référencé chez nouvelles ?</a:t>
            </a:r>
          </a:p>
          <a:p>
            <a:pPr lvl="1"/>
            <a:r>
              <a:rPr lang="fr-FR" dirty="0" smtClean="0"/>
              <a:t>Envergure régionale ou nationale ?</a:t>
            </a:r>
          </a:p>
          <a:p>
            <a:r>
              <a:rPr lang="fr-FR" dirty="0" smtClean="0"/>
              <a:t>Grossistes</a:t>
            </a:r>
          </a:p>
          <a:p>
            <a:pPr lvl="1"/>
            <a:r>
              <a:rPr lang="fr-FR" dirty="0" smtClean="0"/>
              <a:t>Lesquels ?</a:t>
            </a:r>
          </a:p>
          <a:p>
            <a:r>
              <a:rPr lang="fr-FR" dirty="0" smtClean="0"/>
              <a:t>Export</a:t>
            </a:r>
          </a:p>
          <a:p>
            <a:pPr lvl="1"/>
            <a:r>
              <a:rPr lang="fr-FR" dirty="0" smtClean="0"/>
              <a:t>Quels pays ? Quels opérateurs 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870868" y="74335"/>
            <a:ext cx="3223122" cy="629866"/>
            <a:chOff x="5664950" y="230"/>
            <a:chExt cx="4847034" cy="2037565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5664950" y="230"/>
              <a:ext cx="4847034" cy="2037565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5724628" y="59908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Distribution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67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Indice notoriété - nb de requête Google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7595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necteur droit avec flèche 4"/>
          <p:cNvCxnSpPr/>
          <p:nvPr/>
        </p:nvCxnSpPr>
        <p:spPr>
          <a:xfrm>
            <a:off x="2307771" y="2275114"/>
            <a:ext cx="4354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4800600" y="3766457"/>
            <a:ext cx="435429" cy="1959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9862457" y="4825333"/>
            <a:ext cx="435429" cy="1959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7249886" y="4787732"/>
            <a:ext cx="457200" cy="22859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9072748" y="130731"/>
            <a:ext cx="2997490" cy="606034"/>
            <a:chOff x="5664950" y="2313542"/>
            <a:chExt cx="4847034" cy="2037565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  <p:sp>
        <p:nvSpPr>
          <p:cNvPr id="15" name="Ellipse 14"/>
          <p:cNvSpPr/>
          <p:nvPr/>
        </p:nvSpPr>
        <p:spPr>
          <a:xfrm>
            <a:off x="8822823" y="4572165"/>
            <a:ext cx="2269719" cy="16047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33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309225" algn="r"/>
              </a:tabLst>
            </a:pPr>
            <a:r>
              <a:rPr lang="fr-FR" dirty="0" smtClean="0"/>
              <a:t>Ordre du jour	14H15 - 17H30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4657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10309225" algn="r"/>
              </a:tabLst>
            </a:pPr>
            <a:r>
              <a:rPr lang="fr-FR" sz="2400" b="1" dirty="0" smtClean="0"/>
              <a:t>Check-in </a:t>
            </a:r>
            <a:r>
              <a:rPr lang="fr-FR" sz="2400" b="1" i="1" dirty="0" smtClean="0">
                <a:sym typeface="Wingdings" panose="05000000000000000000" pitchFamily="2" charset="2"/>
              </a:rPr>
              <a:t>	10’</a:t>
            </a:r>
            <a:endParaRPr lang="fr-FR" sz="2400" b="1" i="1" dirty="0" smtClean="0"/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10309225" algn="r"/>
              </a:tabLst>
            </a:pPr>
            <a:r>
              <a:rPr lang="fr-FR" sz="2400" b="1" dirty="0" smtClean="0"/>
              <a:t>La question</a:t>
            </a:r>
            <a:r>
              <a:rPr lang="fr-FR" sz="2400" b="1" i="1" dirty="0" smtClean="0">
                <a:sym typeface="Wingdings" panose="05000000000000000000" pitchFamily="2" charset="2"/>
              </a:rPr>
              <a:t>	10’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10309225" algn="r"/>
              </a:tabLst>
            </a:pPr>
            <a:r>
              <a:rPr lang="fr-FR" sz="2400" b="1" dirty="0" smtClean="0"/>
              <a:t>Critères de réussite	10’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10309225" algn="r"/>
              </a:tabLst>
            </a:pPr>
            <a:r>
              <a:rPr lang="fr-FR" sz="2400" b="1" dirty="0" smtClean="0"/>
              <a:t>Retours d’expérience	20’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10309225" algn="r"/>
              </a:tabLst>
            </a:pPr>
            <a:r>
              <a:rPr lang="fr-FR" sz="2400" b="1" dirty="0" smtClean="0"/>
              <a:t>Le chemin à parcourir	20’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509657" y="1825625"/>
            <a:ext cx="4844143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  <a:tabLst>
                <a:tab pos="10309225" algn="r"/>
              </a:tabLst>
            </a:pPr>
            <a:r>
              <a:rPr lang="fr-FR" sz="2400" b="1" dirty="0"/>
              <a:t>Le melon IGP et son marché	30’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  <a:tabLst>
                <a:tab pos="10309225" algn="r"/>
              </a:tabLst>
            </a:pPr>
            <a:r>
              <a:rPr lang="fr-FR" sz="2400" b="1" dirty="0"/>
              <a:t>Idées de plans d’action	20’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  <a:tabLst>
                <a:tab pos="10309225" algn="r"/>
              </a:tabLst>
            </a:pPr>
            <a:r>
              <a:rPr lang="fr-FR" sz="2400" b="1" dirty="0"/>
              <a:t>Présentation et crash-test	20’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  <a:tabLst>
                <a:tab pos="10309225" algn="r"/>
              </a:tabLst>
            </a:pPr>
            <a:r>
              <a:rPr lang="fr-FR" sz="2400" b="1" dirty="0"/>
              <a:t>Priorisation	20</a:t>
            </a:r>
            <a:r>
              <a:rPr lang="fr-FR" sz="2400" b="1" dirty="0" smtClean="0"/>
              <a:t>’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  <a:tabLst>
                <a:tab pos="10309225" algn="r"/>
              </a:tabLst>
            </a:pPr>
            <a:r>
              <a:rPr lang="fr-FR" sz="2400" b="1" dirty="0" smtClean="0"/>
              <a:t>Conclusion	20’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234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Indicateurs de Notoriété – nb fans </a:t>
            </a:r>
            <a:r>
              <a:rPr lang="fr-FR" dirty="0" err="1" smtClean="0"/>
              <a:t>facebook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5949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lipse 4"/>
          <p:cNvSpPr/>
          <p:nvPr/>
        </p:nvSpPr>
        <p:spPr>
          <a:xfrm>
            <a:off x="8158796" y="4898736"/>
            <a:ext cx="1650670" cy="14250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 descr="RÃ©sultat de recherche d'images pour &quot;logo facebook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66" y="1690688"/>
            <a:ext cx="2993667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9072748" y="118856"/>
            <a:ext cx="2997490" cy="606034"/>
            <a:chOff x="5664950" y="2313542"/>
            <a:chExt cx="4847034" cy="2037565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5258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Tracts Melon Haut Poitou 2017 et 2018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143005"/>
              </p:ext>
            </p:extLst>
          </p:nvPr>
        </p:nvGraphicFramePr>
        <p:xfrm>
          <a:off x="838200" y="1690688"/>
          <a:ext cx="7723909" cy="419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2706"/>
                <a:gridCol w="1381176"/>
                <a:gridCol w="1381176"/>
                <a:gridCol w="598509"/>
                <a:gridCol w="979166"/>
                <a:gridCol w="1381176"/>
              </a:tblGrid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Enseigne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Du...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Au...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Sem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DN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 Prix Brut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SYSTEME U (H + S)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01/08/2017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05/08/2017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15%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            1,39 €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U EXPRESS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01/08/2017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05/08/2017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2%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            1,39 €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E. LECLERC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08/08/2017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12/08/2017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3%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            1,45 €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E. LECLERC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08/08/2017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13/08/2017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6%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            1,40 €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MONOPRIX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17/08/2018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27/08/2018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64%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            1,99 €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238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E. LECLERC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  <a:latin typeface="Arial Narrow" panose="020B0606020202030204" pitchFamily="34" charset="0"/>
                        </a:rPr>
                        <a:t>07/08/2018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18/08/2018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5%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            1,60 €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664" y="6082041"/>
            <a:ext cx="1630136" cy="591582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9072748" y="118856"/>
            <a:ext cx="2997490" cy="606034"/>
            <a:chOff x="5664950" y="2313542"/>
            <a:chExt cx="4847034" cy="2037565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7071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disent vos clients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8610600" cy="435133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Monoprix : ils me font gouter tous leurs essais variétaux</a:t>
            </a:r>
          </a:p>
          <a:p>
            <a:endParaRPr lang="fr-FR" dirty="0" smtClean="0"/>
          </a:p>
          <a:p>
            <a:r>
              <a:rPr lang="fr-FR" dirty="0" smtClean="0"/>
              <a:t>MG primeurs : on goute tout.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Intermarché : Ils doivent remplacer le melon de Cavaillon dans les esprits. Légitime sur leur grande région</a:t>
            </a:r>
          </a:p>
          <a:p>
            <a:endParaRPr lang="fr-FR" dirty="0"/>
          </a:p>
          <a:p>
            <a:r>
              <a:rPr lang="fr-FR" dirty="0" smtClean="0"/>
              <a:t>Métro : reconnaissance </a:t>
            </a:r>
            <a:r>
              <a:rPr lang="fr-FR" dirty="0"/>
              <a:t>dans l’</a:t>
            </a:r>
            <a:r>
              <a:rPr lang="fr-FR" dirty="0" err="1"/>
              <a:t>insconcient</a:t>
            </a:r>
            <a:r>
              <a:rPr lang="fr-FR" dirty="0"/>
              <a:t> </a:t>
            </a:r>
            <a:r>
              <a:rPr lang="fr-FR" dirty="0" smtClean="0"/>
              <a:t>collectif, comme Quercy et Cavaillon. Segmentation est un atout. </a:t>
            </a:r>
            <a:r>
              <a:rPr lang="fr-FR" dirty="0"/>
              <a:t>Légitime sur leur grande </a:t>
            </a:r>
            <a:r>
              <a:rPr lang="fr-FR" dirty="0" smtClean="0"/>
              <a:t>région.</a:t>
            </a:r>
          </a:p>
          <a:p>
            <a:endParaRPr lang="fr-FR" dirty="0"/>
          </a:p>
          <a:p>
            <a:r>
              <a:rPr lang="fr-FR" dirty="0" err="1" smtClean="0"/>
              <a:t>Mag’prim</a:t>
            </a:r>
            <a:r>
              <a:rPr lang="fr-FR" dirty="0" smtClean="0"/>
              <a:t> : il faut le faire connaitre en racontant une histoire et le faire gouter.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072748" y="118856"/>
            <a:ext cx="2997490" cy="606034"/>
            <a:chOff x="5664950" y="2313542"/>
            <a:chExt cx="4847034" cy="203756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7198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activer la notoriété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Bien identifier son </a:t>
            </a:r>
            <a:r>
              <a:rPr lang="fr-FR" b="1" dirty="0" smtClean="0"/>
              <a:t>public</a:t>
            </a:r>
            <a:r>
              <a:rPr lang="fr-FR" dirty="0" smtClean="0"/>
              <a:t> : à qui je parle ?</a:t>
            </a:r>
          </a:p>
          <a:p>
            <a:endParaRPr lang="fr-FR" dirty="0" smtClean="0"/>
          </a:p>
          <a:p>
            <a:r>
              <a:rPr lang="fr-FR" dirty="0" smtClean="0"/>
              <a:t>Trouver son messager audible et crédible auprès des clients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b="1" dirty="0" smtClean="0">
                <a:sym typeface="Wingdings" panose="05000000000000000000" pitchFamily="2" charset="2"/>
              </a:rPr>
              <a:t>prescripteur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S’appuyer les points de </a:t>
            </a:r>
            <a:r>
              <a:rPr lang="fr-FR" b="1" dirty="0" smtClean="0">
                <a:sym typeface="Wingdings" panose="05000000000000000000" pitchFamily="2" charset="2"/>
              </a:rPr>
              <a:t>différenciation</a:t>
            </a:r>
            <a:r>
              <a:rPr lang="fr-FR" dirty="0" smtClean="0">
                <a:sym typeface="Wingdings" panose="05000000000000000000" pitchFamily="2" charset="2"/>
              </a:rPr>
              <a:t> :</a:t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> les critères où vous êtes seul et/ou meilleur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smtClean="0"/>
              <a:t>Utiliser les moyens à fort effet de levier :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b="1" dirty="0" smtClean="0">
                <a:sym typeface="Wingdings" panose="05000000000000000000" pitchFamily="2" charset="2"/>
              </a:rPr>
              <a:t>Relations presse </a:t>
            </a:r>
            <a:r>
              <a:rPr lang="fr-FR" dirty="0" smtClean="0">
                <a:sym typeface="Wingdings" panose="05000000000000000000" pitchFamily="2" charset="2"/>
              </a:rPr>
              <a:t>et</a:t>
            </a:r>
            <a:r>
              <a:rPr lang="fr-FR" b="1" dirty="0" smtClean="0">
                <a:sym typeface="Wingdings" panose="05000000000000000000" pitchFamily="2" charset="2"/>
              </a:rPr>
              <a:t> réseaux sociaux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b="1" dirty="0" smtClean="0">
                <a:sym typeface="Wingdings" panose="05000000000000000000" pitchFamily="2" charset="2"/>
              </a:rPr>
              <a:t> Pédagogie terrain avec acheteurs et approvisionneurs</a:t>
            </a:r>
            <a:br>
              <a:rPr lang="fr-FR" b="1" dirty="0" smtClean="0">
                <a:sym typeface="Wingdings" panose="05000000000000000000" pitchFamily="2" charset="2"/>
              </a:rPr>
            </a:br>
            <a:r>
              <a:rPr lang="fr-FR" b="1" dirty="0" smtClean="0">
                <a:sym typeface="Wingdings" panose="05000000000000000000" pitchFamily="2" charset="2"/>
              </a:rPr>
              <a:t> Force de vente pour chefs de rayon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9061862" y="118856"/>
            <a:ext cx="2997490" cy="606034"/>
            <a:chOff x="5664950" y="2313542"/>
            <a:chExt cx="4847034" cy="203756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1576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activer la </a:t>
            </a:r>
            <a:r>
              <a:rPr lang="fr-FR" dirty="0"/>
              <a:t>notoriété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pédagogie, c’est l’art de la répétition : ne pas avoir peur de raconter le même message, mais d’une manière toujours nouvelle</a:t>
            </a:r>
          </a:p>
          <a:p>
            <a:endParaRPr lang="fr-FR" dirty="0"/>
          </a:p>
          <a:p>
            <a:r>
              <a:rPr lang="fr-FR" dirty="0" smtClean="0"/>
              <a:t>Pour les professionnels, s’appuyer sur la force de la preuve.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 idée folle : </a:t>
            </a:r>
            <a:r>
              <a:rPr lang="fr-FR" dirty="0" smtClean="0"/>
              <a:t>Pourquoi pas publicité comparative avec autres melons ?</a:t>
            </a:r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061862" y="118856"/>
            <a:ext cx="2997490" cy="606034"/>
            <a:chOff x="5664950" y="2313542"/>
            <a:chExt cx="4847034" cy="203756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664950" y="2313542"/>
              <a:ext cx="4847034" cy="20375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5724628" y="2373220"/>
              <a:ext cx="4727678" cy="1918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000" kern="1200" dirty="0" smtClean="0"/>
                <a:t>Promotion</a:t>
              </a:r>
              <a:endParaRPr lang="fr-FR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9859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Propositions pour un plan d’actions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2263277" y="3603922"/>
            <a:ext cx="7806959" cy="1651992"/>
            <a:chOff x="2263277" y="3603922"/>
            <a:chExt cx="7806959" cy="1651992"/>
          </a:xfrm>
        </p:grpSpPr>
        <p:sp>
          <p:nvSpPr>
            <p:cNvPr id="6" name="Forme libre 5"/>
            <p:cNvSpPr/>
            <p:nvPr/>
          </p:nvSpPr>
          <p:spPr>
            <a:xfrm>
              <a:off x="2263277" y="3603922"/>
              <a:ext cx="3244894" cy="1651992"/>
            </a:xfrm>
            <a:custGeom>
              <a:avLst/>
              <a:gdLst>
                <a:gd name="connsiteX0" fmla="*/ 0 w 1651992"/>
                <a:gd name="connsiteY0" fmla="*/ 1077561 h 1655758"/>
                <a:gd name="connsiteX1" fmla="*/ 412998 w 1651992"/>
                <a:gd name="connsiteY1" fmla="*/ 1077561 h 1655758"/>
                <a:gd name="connsiteX2" fmla="*/ 412998 w 1651992"/>
                <a:gd name="connsiteY2" fmla="*/ 0 h 1655758"/>
                <a:gd name="connsiteX3" fmla="*/ 1238994 w 1651992"/>
                <a:gd name="connsiteY3" fmla="*/ 0 h 1655758"/>
                <a:gd name="connsiteX4" fmla="*/ 1238994 w 1651992"/>
                <a:gd name="connsiteY4" fmla="*/ 1077561 h 1655758"/>
                <a:gd name="connsiteX5" fmla="*/ 1651992 w 1651992"/>
                <a:gd name="connsiteY5" fmla="*/ 1077561 h 1655758"/>
                <a:gd name="connsiteX6" fmla="*/ 825996 w 1651992"/>
                <a:gd name="connsiteY6" fmla="*/ 1655758 h 1655758"/>
                <a:gd name="connsiteX7" fmla="*/ 0 w 1651992"/>
                <a:gd name="connsiteY7" fmla="*/ 1077561 h 16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1992" h="1655758">
                  <a:moveTo>
                    <a:pt x="1075110" y="1655758"/>
                  </a:moveTo>
                  <a:lnTo>
                    <a:pt x="1075110" y="1241819"/>
                  </a:lnTo>
                  <a:lnTo>
                    <a:pt x="0" y="1241819"/>
                  </a:lnTo>
                  <a:lnTo>
                    <a:pt x="0" y="413939"/>
                  </a:lnTo>
                  <a:lnTo>
                    <a:pt x="1075110" y="413940"/>
                  </a:lnTo>
                  <a:lnTo>
                    <a:pt x="1075110" y="0"/>
                  </a:lnTo>
                  <a:lnTo>
                    <a:pt x="1651992" y="827879"/>
                  </a:lnTo>
                  <a:lnTo>
                    <a:pt x="1075110" y="165575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9" tIns="548124" rIns="424226" bIns="548127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smtClean="0"/>
                <a:t>Team </a:t>
              </a:r>
              <a:r>
                <a:rPr lang="fr-FR" sz="2800" b="1" kern="1200" dirty="0" smtClean="0"/>
                <a:t>Grossistes</a:t>
              </a:r>
              <a:endParaRPr lang="fr-FR" sz="2800" b="1" kern="1200" dirty="0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6662057" y="3603922"/>
              <a:ext cx="3408179" cy="1651992"/>
            </a:xfrm>
            <a:custGeom>
              <a:avLst/>
              <a:gdLst>
                <a:gd name="connsiteX0" fmla="*/ 0 w 1651992"/>
                <a:gd name="connsiteY0" fmla="*/ 1077561 h 1655758"/>
                <a:gd name="connsiteX1" fmla="*/ 412998 w 1651992"/>
                <a:gd name="connsiteY1" fmla="*/ 1077561 h 1655758"/>
                <a:gd name="connsiteX2" fmla="*/ 412998 w 1651992"/>
                <a:gd name="connsiteY2" fmla="*/ 0 h 1655758"/>
                <a:gd name="connsiteX3" fmla="*/ 1238994 w 1651992"/>
                <a:gd name="connsiteY3" fmla="*/ 0 h 1655758"/>
                <a:gd name="connsiteX4" fmla="*/ 1238994 w 1651992"/>
                <a:gd name="connsiteY4" fmla="*/ 1077561 h 1655758"/>
                <a:gd name="connsiteX5" fmla="*/ 1651992 w 1651992"/>
                <a:gd name="connsiteY5" fmla="*/ 1077561 h 1655758"/>
                <a:gd name="connsiteX6" fmla="*/ 825996 w 1651992"/>
                <a:gd name="connsiteY6" fmla="*/ 1655758 h 1655758"/>
                <a:gd name="connsiteX7" fmla="*/ 0 w 1651992"/>
                <a:gd name="connsiteY7" fmla="*/ 1077561 h 16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1992" h="1655758">
                  <a:moveTo>
                    <a:pt x="576882" y="0"/>
                  </a:moveTo>
                  <a:lnTo>
                    <a:pt x="576882" y="413940"/>
                  </a:lnTo>
                  <a:lnTo>
                    <a:pt x="1651992" y="413939"/>
                  </a:lnTo>
                  <a:lnTo>
                    <a:pt x="1651992" y="1241819"/>
                  </a:lnTo>
                  <a:lnTo>
                    <a:pt x="576882" y="1241819"/>
                  </a:lnTo>
                  <a:lnTo>
                    <a:pt x="576882" y="1655758"/>
                  </a:lnTo>
                  <a:lnTo>
                    <a:pt x="0" y="827879"/>
                  </a:lnTo>
                  <a:lnTo>
                    <a:pt x="576882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228" tIns="548126" rIns="135127" bIns="548126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smtClean="0"/>
                <a:t>Team </a:t>
              </a:r>
              <a:r>
                <a:rPr lang="fr-FR" sz="2800" b="1" kern="1200" dirty="0" smtClean="0"/>
                <a:t>GMS</a:t>
              </a:r>
              <a:endParaRPr lang="fr-FR" sz="2800" b="1" kern="1200" dirty="0"/>
            </a:p>
          </p:txBody>
        </p:sp>
      </p:grpSp>
      <p:sp>
        <p:nvSpPr>
          <p:cNvPr id="8" name="Rectangle à coins arrondis 7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20’</a:t>
            </a:r>
            <a:endParaRPr lang="fr-FR" sz="4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6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liste de course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Sur quel périmètre géographique je mets la priorité ?</a:t>
            </a:r>
          </a:p>
          <a:p>
            <a:r>
              <a:rPr lang="fr-FR" dirty="0" smtClean="0"/>
              <a:t>Comment j’anime mes clients en place ?</a:t>
            </a:r>
          </a:p>
          <a:p>
            <a:r>
              <a:rPr lang="fr-FR" dirty="0" smtClean="0"/>
              <a:t>Comment je recrute de nouveaux clients ?</a:t>
            </a:r>
          </a:p>
          <a:p>
            <a:r>
              <a:rPr lang="fr-FR" dirty="0" smtClean="0"/>
              <a:t>Qui sont les clients de mes clients ? Comment j’active la notoriété vers eux ?</a:t>
            </a:r>
          </a:p>
          <a:p>
            <a:r>
              <a:rPr lang="fr-FR" dirty="0" smtClean="0"/>
              <a:t>Quel(s) atout(s) concurrentiel(s) je choisis de mettre en avant ?</a:t>
            </a:r>
          </a:p>
          <a:p>
            <a:r>
              <a:rPr lang="fr-FR" dirty="0" smtClean="0"/>
              <a:t>A quel(s) problème(s) de mes clients j’apporte une solution ?</a:t>
            </a:r>
          </a:p>
        </p:txBody>
      </p:sp>
    </p:spTree>
    <p:extLst>
      <p:ext uri="{BB962C8B-B14F-4D97-AF65-F5344CB8AC3E}">
        <p14:creationId xmlns:p14="http://schemas.microsoft.com/office/powerpoint/2010/main" val="3021255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phrase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fr-FR" dirty="0" smtClean="0"/>
              <a:t>Nos melons IGP du Haut Poitou apporte une solutions aux _______, qui font face à _____________, grâce à ________________, contrairement à __________________</a:t>
            </a:r>
          </a:p>
          <a:p>
            <a:pPr>
              <a:lnSpc>
                <a:spcPct val="200000"/>
              </a:lnSpc>
            </a:pPr>
            <a:r>
              <a:rPr lang="fr-FR" dirty="0" smtClean="0"/>
              <a:t>Nous allons développer les ventes en 2019, en ____________ auprès de nos clients actuels,</a:t>
            </a:r>
            <a:br>
              <a:rPr lang="fr-FR" dirty="0" smtClean="0"/>
            </a:br>
            <a:r>
              <a:rPr lang="fr-FR" dirty="0" smtClean="0"/>
              <a:t>et recruter ____________ comme nouveaux clients en __________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468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Présentation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&amp; crash-test</a:t>
            </a:r>
            <a:endParaRPr lang="fr-FR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Pourquoi çà va fonctionner ? </a:t>
            </a:r>
          </a:p>
          <a:p>
            <a:r>
              <a:rPr lang="fr-FR" sz="3200" dirty="0" smtClean="0"/>
              <a:t>Pourquoi çà ne va pas fonctionner ?</a:t>
            </a:r>
            <a:endParaRPr lang="fr-FR" sz="32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20’</a:t>
            </a:r>
            <a:endParaRPr lang="fr-FR" sz="4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809514" y="158142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x 10’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780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GMS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dirty="0" smtClean="0"/>
              <a:t>Clients ?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Enseignes </a:t>
            </a:r>
            <a:r>
              <a:rPr lang="fr-FR" sz="1400" dirty="0"/>
              <a:t>nationales </a:t>
            </a:r>
            <a:r>
              <a:rPr lang="fr-FR" sz="1400" dirty="0" smtClean="0"/>
              <a:t>/ nord </a:t>
            </a:r>
            <a:r>
              <a:rPr lang="fr-FR" sz="1400" dirty="0"/>
              <a:t>de </a:t>
            </a:r>
            <a:r>
              <a:rPr lang="fr-FR" sz="1400" dirty="0" smtClean="0"/>
              <a:t>la ligne Bordeaux </a:t>
            </a:r>
            <a:r>
              <a:rPr lang="fr-FR" sz="1400" dirty="0"/>
              <a:t>et Lyon.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Poitou-Charentes n’est pas la priorité car </a:t>
            </a:r>
            <a:r>
              <a:rPr lang="fr-FR" sz="1400" dirty="0" err="1" smtClean="0"/>
              <a:t>bcp</a:t>
            </a:r>
            <a:r>
              <a:rPr lang="fr-FR" sz="1400" dirty="0" smtClean="0"/>
              <a:t> de vente </a:t>
            </a:r>
            <a:r>
              <a:rPr lang="fr-FR" sz="1400" dirty="0"/>
              <a:t>directe </a:t>
            </a:r>
            <a:r>
              <a:rPr lang="fr-FR" sz="1400" dirty="0" smtClean="0"/>
              <a:t>et de </a:t>
            </a:r>
            <a:r>
              <a:rPr lang="fr-FR" sz="1400" dirty="0"/>
              <a:t>prix </a:t>
            </a:r>
            <a:r>
              <a:rPr lang="fr-FR" sz="1400" dirty="0" smtClean="0"/>
              <a:t>bataillé</a:t>
            </a:r>
            <a:endParaRPr lang="fr-FR" sz="1400" dirty="0"/>
          </a:p>
          <a:p>
            <a:pPr>
              <a:lnSpc>
                <a:spcPct val="100000"/>
              </a:lnSpc>
            </a:pPr>
            <a:r>
              <a:rPr lang="fr-FR" sz="1800" b="1" dirty="0"/>
              <a:t> </a:t>
            </a:r>
            <a:r>
              <a:rPr lang="fr-FR" sz="1800" b="1" dirty="0" smtClean="0"/>
              <a:t>Comment </a:t>
            </a:r>
            <a:r>
              <a:rPr lang="fr-FR" sz="1800" b="1" dirty="0"/>
              <a:t>j'anime mes clients en place ?</a:t>
            </a:r>
          </a:p>
          <a:p>
            <a:pPr lvl="1">
              <a:lnSpc>
                <a:spcPct val="100000"/>
              </a:lnSpc>
            </a:pPr>
            <a:r>
              <a:rPr lang="fr-FR" sz="1400" b="1" dirty="0"/>
              <a:t>Animations en </a:t>
            </a:r>
            <a:r>
              <a:rPr lang="fr-FR" sz="1400" b="1" dirty="0" smtClean="0"/>
              <a:t>magasins</a:t>
            </a:r>
            <a:r>
              <a:rPr lang="fr-FR" sz="1400" dirty="0" smtClean="0"/>
              <a:t>, avec kit animation de qualité : affiches</a:t>
            </a:r>
            <a:r>
              <a:rPr lang="fr-FR" sz="1400" dirty="0"/>
              <a:t>, </a:t>
            </a:r>
            <a:r>
              <a:rPr lang="fr-FR" sz="1400" dirty="0" smtClean="0"/>
              <a:t>flyers avantages concurrentiels, clés </a:t>
            </a:r>
            <a:r>
              <a:rPr lang="fr-FR" sz="1400" dirty="0"/>
              <a:t>USB pour diffusion sur </a:t>
            </a:r>
            <a:r>
              <a:rPr lang="fr-FR" sz="1400" dirty="0" smtClean="0"/>
              <a:t>TV magasins </a:t>
            </a:r>
          </a:p>
          <a:p>
            <a:pPr lvl="1">
              <a:lnSpc>
                <a:spcPct val="100000"/>
              </a:lnSpc>
            </a:pPr>
            <a:r>
              <a:rPr lang="fr-FR" sz="1400" b="1" dirty="0" smtClean="0"/>
              <a:t>Promotion </a:t>
            </a:r>
            <a:r>
              <a:rPr lang="fr-FR" sz="1400" b="1" dirty="0"/>
              <a:t>des </a:t>
            </a:r>
            <a:r>
              <a:rPr lang="fr-FR" sz="1400" b="1" dirty="0" smtClean="0"/>
              <a:t>ventes : sujet à creuser. </a:t>
            </a:r>
            <a:r>
              <a:rPr lang="fr-FR" sz="1400" dirty="0" smtClean="0"/>
              <a:t>faire </a:t>
            </a:r>
            <a:r>
              <a:rPr lang="fr-FR" sz="1400" dirty="0"/>
              <a:t>un devis. (Cout indicatif : 100 euros la visite x 5 visites /jour, Budget de 6000 à 8000€ / mois /promoteur). </a:t>
            </a:r>
            <a:r>
              <a:rPr lang="fr-FR" sz="1400" dirty="0" smtClean="0"/>
              <a:t> Organiser vigilance sur remontée de </a:t>
            </a:r>
            <a:r>
              <a:rPr lang="fr-FR" sz="1400" dirty="0"/>
              <a:t>commandes </a:t>
            </a:r>
            <a:r>
              <a:rPr lang="fr-FR" sz="1400" dirty="0" smtClean="0"/>
              <a:t>et </a:t>
            </a:r>
            <a:r>
              <a:rPr lang="fr-FR" sz="1400" dirty="0" err="1" smtClean="0"/>
              <a:t>empecher</a:t>
            </a:r>
            <a:r>
              <a:rPr lang="fr-FR" sz="1400" dirty="0" smtClean="0"/>
              <a:t> tout conflit entre direct magasin </a:t>
            </a:r>
            <a:r>
              <a:rPr lang="fr-FR" sz="1400" dirty="0"/>
              <a:t>et la centrale.</a:t>
            </a:r>
          </a:p>
          <a:p>
            <a:pPr>
              <a:lnSpc>
                <a:spcPct val="100000"/>
              </a:lnSpc>
            </a:pPr>
            <a:r>
              <a:rPr lang="fr-FR" sz="1800" b="1" dirty="0" smtClean="0"/>
              <a:t>Comment </a:t>
            </a:r>
            <a:r>
              <a:rPr lang="fr-FR" sz="1800" b="1" dirty="0"/>
              <a:t>je recrute de nouveaux clients.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enseignes à travailler : </a:t>
            </a:r>
            <a:r>
              <a:rPr lang="fr-FR" sz="1400" dirty="0"/>
              <a:t>Match </a:t>
            </a:r>
            <a:r>
              <a:rPr lang="fr-FR" sz="1400" dirty="0" err="1"/>
              <a:t>Franprix</a:t>
            </a:r>
            <a:r>
              <a:rPr lang="fr-FR" sz="1400" dirty="0"/>
              <a:t> et Système U </a:t>
            </a:r>
            <a:r>
              <a:rPr lang="fr-FR" sz="1400" dirty="0" smtClean="0"/>
              <a:t>Ouest, la </a:t>
            </a:r>
            <a:r>
              <a:rPr lang="fr-FR" sz="1400" dirty="0"/>
              <a:t>nouvelle entité Leclerc nationale.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Mona </a:t>
            </a:r>
            <a:r>
              <a:rPr lang="fr-FR" sz="1400" dirty="0"/>
              <a:t>le </a:t>
            </a:r>
            <a:r>
              <a:rPr lang="fr-FR" sz="1400" dirty="0" smtClean="0"/>
              <a:t>saint</a:t>
            </a:r>
            <a:endParaRPr lang="fr-FR" sz="1400" dirty="0"/>
          </a:p>
          <a:p>
            <a:pPr>
              <a:lnSpc>
                <a:spcPct val="100000"/>
              </a:lnSpc>
            </a:pPr>
            <a:r>
              <a:rPr lang="fr-FR" sz="1800" b="1" dirty="0" smtClean="0"/>
              <a:t>Comment </a:t>
            </a:r>
            <a:r>
              <a:rPr lang="fr-FR" sz="1800" b="1" dirty="0"/>
              <a:t>j’active la notoriété vers les clients de mes clients.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Les </a:t>
            </a:r>
            <a:r>
              <a:rPr lang="fr-FR" sz="1400" dirty="0"/>
              <a:t>clients de mes clients en GMS </a:t>
            </a:r>
            <a:r>
              <a:rPr lang="fr-FR" sz="1400" dirty="0" smtClean="0"/>
              <a:t>= consommateurs </a:t>
            </a:r>
            <a:endParaRPr lang="fr-FR" sz="1400" dirty="0"/>
          </a:p>
          <a:p>
            <a:pPr>
              <a:lnSpc>
                <a:spcPct val="100000"/>
              </a:lnSpc>
            </a:pPr>
            <a:r>
              <a:rPr lang="fr-FR" sz="1800" dirty="0"/>
              <a:t> </a:t>
            </a:r>
            <a:r>
              <a:rPr lang="fr-FR" sz="1800" b="1" dirty="0" smtClean="0"/>
              <a:t>Comment </a:t>
            </a:r>
            <a:r>
              <a:rPr lang="fr-FR" sz="1800" b="1" dirty="0"/>
              <a:t>j’active la notoriété vers eux ?</a:t>
            </a:r>
            <a:endParaRPr lang="fr-FR" sz="1800" dirty="0"/>
          </a:p>
          <a:p>
            <a:pPr lvl="1">
              <a:lnSpc>
                <a:spcPct val="100000"/>
              </a:lnSpc>
            </a:pPr>
            <a:r>
              <a:rPr lang="fr-FR" sz="1400" dirty="0"/>
              <a:t>des animations avec des semaines de promotions</a:t>
            </a:r>
          </a:p>
          <a:p>
            <a:pPr lvl="1">
              <a:lnSpc>
                <a:spcPct val="100000"/>
              </a:lnSpc>
            </a:pPr>
            <a:r>
              <a:rPr lang="fr-FR" sz="1400" dirty="0"/>
              <a:t>des relais sur les réseaux sociaux 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catalogues </a:t>
            </a:r>
            <a:r>
              <a:rPr lang="fr-FR" sz="1400" dirty="0"/>
              <a:t>et avec des animations </a:t>
            </a:r>
            <a:r>
              <a:rPr lang="fr-FR" sz="1400" dirty="0" smtClean="0"/>
              <a:t>derrière.</a:t>
            </a:r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les </a:t>
            </a:r>
            <a:r>
              <a:rPr lang="fr-FR" sz="1400" dirty="0"/>
              <a:t>relations presse : Toutes ces choses qu'on a fait par le passé, ça contribue à notre notoriété.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 </a:t>
            </a:r>
            <a:r>
              <a:rPr lang="fr-FR" sz="1800" b="1" dirty="0" smtClean="0"/>
              <a:t>Les </a:t>
            </a:r>
            <a:r>
              <a:rPr lang="fr-FR" sz="1800" b="1" dirty="0"/>
              <a:t>atouts concurrentiels qu'on peut mettre en avant ?</a:t>
            </a:r>
            <a:endParaRPr lang="fr-FR" sz="1800" dirty="0"/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une </a:t>
            </a:r>
            <a:r>
              <a:rPr lang="fr-FR" sz="1400" dirty="0"/>
              <a:t>analyse sensorielle hebdomadaire qui est réalisée par des bénévoles </a:t>
            </a:r>
            <a:r>
              <a:rPr lang="fr-FR" sz="1400" dirty="0" smtClean="0"/>
              <a:t>consommateurs </a:t>
            </a:r>
            <a:r>
              <a:rPr lang="fr-FR" sz="1400" dirty="0"/>
              <a:t>avec un palais </a:t>
            </a:r>
            <a:r>
              <a:rPr lang="fr-FR" sz="1400" dirty="0" smtClean="0"/>
              <a:t>averti</a:t>
            </a:r>
            <a:endParaRPr lang="fr-FR" sz="1400" dirty="0"/>
          </a:p>
          <a:p>
            <a:pPr lvl="1">
              <a:lnSpc>
                <a:spcPct val="100000"/>
              </a:lnSpc>
            </a:pPr>
            <a:r>
              <a:rPr lang="fr-FR" sz="1400" dirty="0" smtClean="0"/>
              <a:t>Qualité grâce au plant </a:t>
            </a:r>
            <a:r>
              <a:rPr lang="fr-FR" sz="1400" dirty="0"/>
              <a:t>franc </a:t>
            </a:r>
            <a:r>
              <a:rPr lang="fr-FR" sz="1400" dirty="0" smtClean="0"/>
              <a:t>vs greffé</a:t>
            </a: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096" y="315278"/>
            <a:ext cx="2175704" cy="13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94470" cy="1325563"/>
          </a:xfrm>
        </p:spPr>
        <p:txBody>
          <a:bodyPr/>
          <a:lstStyle/>
          <a:p>
            <a:pPr algn="ctr"/>
            <a:r>
              <a:rPr lang="fr-FR" dirty="0" smtClean="0"/>
              <a:t>Avant de commencer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Etre </a:t>
            </a:r>
            <a:r>
              <a:rPr lang="fr-FR" b="1" dirty="0" smtClean="0"/>
              <a:t>présent</a:t>
            </a:r>
          </a:p>
          <a:p>
            <a:pPr lvl="1"/>
            <a:r>
              <a:rPr lang="fr-FR" dirty="0" smtClean="0"/>
              <a:t>Accepter de couper téléphone et mails</a:t>
            </a:r>
          </a:p>
          <a:p>
            <a:pPr lvl="1"/>
            <a:endParaRPr lang="fr-FR" dirty="0" smtClean="0"/>
          </a:p>
          <a:p>
            <a:r>
              <a:rPr lang="fr-FR" b="1" dirty="0" smtClean="0"/>
              <a:t>Respect </a:t>
            </a:r>
            <a:r>
              <a:rPr lang="fr-FR" dirty="0" smtClean="0"/>
              <a:t>de soi et les autres</a:t>
            </a:r>
          </a:p>
          <a:p>
            <a:pPr lvl="1"/>
            <a:r>
              <a:rPr lang="fr-FR" dirty="0" smtClean="0"/>
              <a:t>Parler en « Je », être sincère et authentique</a:t>
            </a:r>
          </a:p>
          <a:p>
            <a:pPr lvl="1"/>
            <a:r>
              <a:rPr lang="fr-FR" dirty="0" smtClean="0"/>
              <a:t>écouter même si désaccord, faire la différence entre le sujet et la personne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Jouer le </a:t>
            </a:r>
            <a:r>
              <a:rPr lang="fr-FR" b="1" dirty="0" smtClean="0"/>
              <a:t>Jeu</a:t>
            </a:r>
          </a:p>
          <a:p>
            <a:pPr lvl="1"/>
            <a:r>
              <a:rPr lang="fr-FR" dirty="0" smtClean="0"/>
              <a:t>Oser se lancer. Prendre plaisir.</a:t>
            </a:r>
          </a:p>
          <a:p>
            <a:pPr lvl="1"/>
            <a:r>
              <a:rPr lang="fr-FR" dirty="0" smtClean="0"/>
              <a:t>Accepter ses failles et en faire matière de progrès.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859549">
            <a:off x="8658593" y="387439"/>
            <a:ext cx="3360420" cy="18205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Mode d’emploi</a:t>
            </a:r>
            <a:br>
              <a:rPr lang="fr-FR" sz="3200" b="1" dirty="0" smtClean="0"/>
            </a:br>
            <a:r>
              <a:rPr lang="fr-FR" sz="3200" b="1" dirty="0" smtClean="0"/>
              <a:t>de l’atelier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0356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Grossistes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fr-FR" dirty="0" smtClean="0"/>
              <a:t>Clients ?</a:t>
            </a:r>
            <a:endParaRPr lang="fr-FR" dirty="0"/>
          </a:p>
          <a:p>
            <a:pPr lvl="1"/>
            <a:r>
              <a:rPr lang="fr-FR" dirty="0" smtClean="0"/>
              <a:t>Grossistes acheteur d’IGP </a:t>
            </a:r>
            <a:r>
              <a:rPr lang="fr-FR" dirty="0"/>
              <a:t>et analyser avec les contacts qu'on a les clients qu'on a actuellement</a:t>
            </a:r>
            <a:r>
              <a:rPr lang="fr-FR" dirty="0" smtClean="0"/>
              <a:t>.</a:t>
            </a:r>
            <a:endParaRPr lang="fr-FR" dirty="0"/>
          </a:p>
          <a:p>
            <a:r>
              <a:rPr lang="fr-FR" dirty="0"/>
              <a:t> </a:t>
            </a:r>
            <a:r>
              <a:rPr lang="fr-FR" b="1" dirty="0" smtClean="0"/>
              <a:t>Comment </a:t>
            </a:r>
            <a:r>
              <a:rPr lang="fr-FR" b="1" dirty="0"/>
              <a:t>j'anime mes clients en place ?</a:t>
            </a:r>
            <a:endParaRPr lang="fr-FR" dirty="0"/>
          </a:p>
          <a:p>
            <a:pPr lvl="1"/>
            <a:r>
              <a:rPr lang="fr-FR" dirty="0"/>
              <a:t>Je le rencontre sur place sur l'exploitation et je lui fais visiter les parcelles encore. Voilà. </a:t>
            </a:r>
          </a:p>
          <a:p>
            <a:r>
              <a:rPr lang="fr-FR" b="1" dirty="0" smtClean="0"/>
              <a:t>Comment </a:t>
            </a:r>
            <a:r>
              <a:rPr lang="fr-FR" b="1" dirty="0"/>
              <a:t>je recrute de nouveaux clients ?</a:t>
            </a:r>
            <a:endParaRPr lang="fr-FR" dirty="0"/>
          </a:p>
          <a:p>
            <a:pPr lvl="1"/>
            <a:r>
              <a:rPr lang="fr-FR" b="1" dirty="0"/>
              <a:t>démarchage et sélection</a:t>
            </a:r>
            <a:endParaRPr lang="fr-FR" dirty="0"/>
          </a:p>
          <a:p>
            <a:pPr lvl="1"/>
            <a:r>
              <a:rPr lang="fr-FR" dirty="0" smtClean="0"/>
              <a:t>Il </a:t>
            </a:r>
            <a:r>
              <a:rPr lang="fr-FR" dirty="0"/>
              <a:t>faut aller sur les MIN </a:t>
            </a:r>
            <a:r>
              <a:rPr lang="fr-FR" dirty="0" smtClean="0"/>
              <a:t>/ qualifier potentiels </a:t>
            </a:r>
            <a:r>
              <a:rPr lang="fr-FR" dirty="0"/>
              <a:t>clients </a:t>
            </a:r>
            <a:r>
              <a:rPr lang="fr-FR" dirty="0" smtClean="0"/>
              <a:t>sérieux/ choisir avec qui </a:t>
            </a:r>
            <a:r>
              <a:rPr lang="fr-FR" dirty="0"/>
              <a:t>j'ai envie de </a:t>
            </a:r>
            <a:r>
              <a:rPr lang="fr-FR" dirty="0" smtClean="0"/>
              <a:t>vendre</a:t>
            </a:r>
          </a:p>
          <a:p>
            <a:pPr lvl="1"/>
            <a:r>
              <a:rPr lang="fr-FR" dirty="0" smtClean="0"/>
              <a:t>Reconnaissance </a:t>
            </a:r>
            <a:r>
              <a:rPr lang="fr-FR" dirty="0"/>
              <a:t>au </a:t>
            </a:r>
            <a:r>
              <a:rPr lang="fr-FR" dirty="0" smtClean="0"/>
              <a:t>local / clients du grossiste / flux / volume</a:t>
            </a:r>
          </a:p>
          <a:p>
            <a:pPr lvl="1"/>
            <a:r>
              <a:rPr lang="fr-FR" dirty="0" smtClean="0"/>
              <a:t>Etude </a:t>
            </a:r>
            <a:r>
              <a:rPr lang="fr-FR" dirty="0" err="1" smtClean="0"/>
              <a:t>Xerfi</a:t>
            </a:r>
            <a:r>
              <a:rPr lang="fr-FR" dirty="0" smtClean="0"/>
              <a:t> grossistes F&amp;L </a:t>
            </a:r>
            <a:br>
              <a:rPr lang="fr-FR" dirty="0" smtClean="0"/>
            </a:br>
            <a:endParaRPr lang="fr-FR" dirty="0"/>
          </a:p>
          <a:p>
            <a:r>
              <a:rPr lang="fr-FR" b="1" dirty="0" smtClean="0"/>
              <a:t>Qui </a:t>
            </a:r>
            <a:r>
              <a:rPr lang="fr-FR" b="1" dirty="0"/>
              <a:t>sont les clients de mes clients ? </a:t>
            </a:r>
            <a:endParaRPr lang="fr-FR" dirty="0"/>
          </a:p>
          <a:p>
            <a:pPr lvl="1"/>
            <a:r>
              <a:rPr lang="fr-FR" dirty="0"/>
              <a:t>Ce sont des primeurs, la restauration hors domicile, la GMS.</a:t>
            </a:r>
          </a:p>
          <a:p>
            <a:r>
              <a:rPr lang="fr-FR" b="1" dirty="0" smtClean="0"/>
              <a:t>Comment </a:t>
            </a:r>
            <a:r>
              <a:rPr lang="fr-FR" b="1" dirty="0"/>
              <a:t>j’active la notoriété ?</a:t>
            </a:r>
            <a:endParaRPr lang="fr-FR" dirty="0"/>
          </a:p>
          <a:p>
            <a:pPr lvl="1"/>
            <a:r>
              <a:rPr lang="fr-FR" dirty="0" smtClean="0"/>
              <a:t>Référencement croisé sur notre site et le leur</a:t>
            </a:r>
            <a:endParaRPr lang="fr-FR" dirty="0"/>
          </a:p>
          <a:p>
            <a:pPr lvl="1"/>
            <a:r>
              <a:rPr lang="fr-FR" dirty="0" smtClean="0"/>
              <a:t>Dégustation sur </a:t>
            </a:r>
            <a:r>
              <a:rPr lang="fr-FR" dirty="0"/>
              <a:t>les </a:t>
            </a:r>
            <a:r>
              <a:rPr lang="fr-FR" dirty="0" smtClean="0"/>
              <a:t>marchés par une personne représentant le melon IGP</a:t>
            </a:r>
          </a:p>
          <a:p>
            <a:r>
              <a:rPr lang="fr-FR" b="1" dirty="0" smtClean="0"/>
              <a:t>Quel </a:t>
            </a:r>
            <a:r>
              <a:rPr lang="fr-FR" b="1" dirty="0"/>
              <a:t>atout concurrentiel j'ai choisi de mettre en </a:t>
            </a:r>
            <a:r>
              <a:rPr lang="fr-FR" b="1" dirty="0" smtClean="0"/>
              <a:t>avant</a:t>
            </a:r>
            <a:r>
              <a:rPr lang="fr-FR" b="1" dirty="0"/>
              <a:t> ?</a:t>
            </a:r>
            <a:endParaRPr lang="fr-FR" dirty="0"/>
          </a:p>
          <a:p>
            <a:pPr lvl="1"/>
            <a:r>
              <a:rPr lang="fr-FR" dirty="0"/>
              <a:t>L'origine, le goût et la qualité.</a:t>
            </a:r>
          </a:p>
          <a:p>
            <a:r>
              <a:rPr lang="fr-FR" b="1" dirty="0" smtClean="0"/>
              <a:t>Le </a:t>
            </a:r>
            <a:r>
              <a:rPr lang="fr-FR" b="1" dirty="0"/>
              <a:t>problème de mes clients j'apporte une solution ?</a:t>
            </a:r>
            <a:endParaRPr lang="fr-FR" dirty="0"/>
          </a:p>
          <a:p>
            <a:pPr lvl="1"/>
            <a:r>
              <a:rPr lang="fr-FR" dirty="0"/>
              <a:t>La variabilité de qualité en melon par la régularité, la sélection et la segmentation.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21226"/>
          <a:stretch/>
        </p:blipFill>
        <p:spPr>
          <a:xfrm>
            <a:off x="8869680" y="230188"/>
            <a:ext cx="2484120" cy="12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97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5646698"/>
              </p:ext>
            </p:extLst>
          </p:nvPr>
        </p:nvGraphicFramePr>
        <p:xfrm>
          <a:off x="881949" y="544224"/>
          <a:ext cx="2459966" cy="545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43961" r="15200" b="20742"/>
          <a:stretch/>
        </p:blipFill>
        <p:spPr>
          <a:xfrm>
            <a:off x="3401785" y="4310743"/>
            <a:ext cx="6014358" cy="16087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5430" r="19264" b="45628"/>
          <a:stretch/>
        </p:blipFill>
        <p:spPr>
          <a:xfrm>
            <a:off x="3401785" y="707571"/>
            <a:ext cx="6444343" cy="14151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5" t="7050" r="47511" b="2338"/>
          <a:stretch/>
        </p:blipFill>
        <p:spPr>
          <a:xfrm rot="5400000">
            <a:off x="5821982" y="90479"/>
            <a:ext cx="1440840" cy="62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7577" y="2766219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Faisabilité x Rendement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037611" y="372245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/ 10 / 100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02582" y="372245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/ 10 / 100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427474215"/>
              </p:ext>
            </p:extLst>
          </p:nvPr>
        </p:nvGraphicFramePr>
        <p:xfrm>
          <a:off x="3439885" y="936170"/>
          <a:ext cx="5453743" cy="149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20’</a:t>
            </a:r>
            <a:endParaRPr lang="fr-FR" sz="4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08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842" y="352765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Qui fait quoi quand ?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408839373"/>
              </p:ext>
            </p:extLst>
          </p:nvPr>
        </p:nvGraphicFramePr>
        <p:xfrm>
          <a:off x="3450771" y="1697606"/>
          <a:ext cx="5453743" cy="149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20’</a:t>
            </a:r>
            <a:endParaRPr lang="fr-FR" sz="4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propositions d’actions priorisées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5170" r="24675" b="18021"/>
          <a:stretch/>
        </p:blipFill>
        <p:spPr>
          <a:xfrm>
            <a:off x="6379028" y="2155371"/>
            <a:ext cx="5388427" cy="32614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9845" r="22186" b="17131"/>
          <a:stretch/>
        </p:blipFill>
        <p:spPr>
          <a:xfrm>
            <a:off x="1" y="2247899"/>
            <a:ext cx="5320894" cy="31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05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 n°1 – Mettre en place et animer un plan promo hebdomadaire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Quoi ?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Pourquoi ?</a:t>
            </a:r>
          </a:p>
          <a:p>
            <a:pPr lvl="1"/>
            <a:r>
              <a:rPr lang="fr-FR" dirty="0" smtClean="0"/>
              <a:t>Engager un volume hebdomadaire en promotion, afin de d’avoir de la visibilité sur les écoulements en volume, augmenter la notoriété du melon IGP du Haut Poitou</a:t>
            </a:r>
          </a:p>
          <a:p>
            <a:r>
              <a:rPr lang="fr-FR" dirty="0" smtClean="0"/>
              <a:t>Comment ?</a:t>
            </a:r>
          </a:p>
          <a:p>
            <a:pPr lvl="1"/>
            <a:r>
              <a:rPr lang="fr-FR" dirty="0" smtClean="0"/>
              <a:t>De</a:t>
            </a:r>
          </a:p>
          <a:p>
            <a:r>
              <a:rPr lang="fr-FR" dirty="0" smtClean="0"/>
              <a:t>Qui ? 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Quand ?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148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 n°2 : Rédiger une charte des droits et devoirs de l’adhérent du syndicat IGP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251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 n°3 : Ajouter une composante durable à notre offre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864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236397701"/>
              </p:ext>
            </p:extLst>
          </p:nvPr>
        </p:nvGraphicFramePr>
        <p:xfrm>
          <a:off x="838200" y="2766219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0603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Evaluation de la réunion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  <a:solidFill>
            <a:schemeClr val="bg2"/>
          </a:solidFill>
        </p:spPr>
        <p:txBody>
          <a:bodyPr/>
          <a:lstStyle/>
          <a:p>
            <a:r>
              <a:rPr lang="fr-FR" dirty="0" smtClean="0"/>
              <a:t>Je ne mets pas zéro parce que…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743199"/>
            <a:ext cx="5181600" cy="3433763"/>
          </a:xfrm>
          <a:solidFill>
            <a:schemeClr val="bg2"/>
          </a:solidFill>
        </p:spPr>
        <p:txBody>
          <a:bodyPr/>
          <a:lstStyle/>
          <a:p>
            <a:r>
              <a:rPr lang="fr-FR" dirty="0"/>
              <a:t>Je ne mets pas </a:t>
            </a:r>
            <a:r>
              <a:rPr lang="fr-FR" dirty="0" smtClean="0"/>
              <a:t>10 parce que…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482281" y="1662945"/>
            <a:ext cx="139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Note / 10</a:t>
            </a:r>
            <a:endParaRPr lang="fr-FR" sz="2400" b="1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012371" y="2313214"/>
            <a:ext cx="10341429" cy="5443"/>
          </a:xfrm>
          <a:prstGeom prst="straightConnector1">
            <a:avLst/>
          </a:prstGeom>
          <a:ln w="762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/>
          <a:stretch/>
        </p:blipFill>
        <p:spPr>
          <a:xfrm>
            <a:off x="6277364" y="3331029"/>
            <a:ext cx="5000236" cy="27128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28433" r="13960" b="4538"/>
          <a:stretch/>
        </p:blipFill>
        <p:spPr>
          <a:xfrm>
            <a:off x="957647" y="3331029"/>
            <a:ext cx="5025377" cy="20652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17860" r="37446" b="22473"/>
          <a:stretch/>
        </p:blipFill>
        <p:spPr>
          <a:xfrm>
            <a:off x="9601200" y="365125"/>
            <a:ext cx="1676400" cy="15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3418" y="1709738"/>
            <a:ext cx="1595664" cy="867682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 smtClean="0"/>
              <a:t>Check-in</a:t>
            </a:r>
            <a:r>
              <a:rPr lang="fr-FR" sz="2400" i="1" dirty="0" smtClean="0">
                <a:sym typeface="Wingdings" panose="05000000000000000000" pitchFamily="2" charset="2"/>
              </a:rPr>
              <a:t>	</a:t>
            </a:r>
            <a:endParaRPr lang="fr-FR" sz="2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84304" y="2143579"/>
            <a:ext cx="1584778" cy="1500187"/>
          </a:xfrm>
        </p:spPr>
        <p:txBody>
          <a:bodyPr/>
          <a:lstStyle/>
          <a:p>
            <a:pPr algn="ctr"/>
            <a:r>
              <a:rPr lang="fr-FR" i="1" dirty="0" smtClean="0">
                <a:sym typeface="Wingdings" panose="05000000000000000000" pitchFamily="2" charset="2"/>
              </a:rPr>
              <a:t>1 chose nouvelle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10’</a:t>
            </a:r>
            <a:endParaRPr lang="fr-FR" sz="4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  <p:pic>
        <p:nvPicPr>
          <p:cNvPr id="7" name="Picture 2" descr="RÃ©sultat de recherche d'images pour &quot;MÃ©tÃ©o personnell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1" y="186418"/>
            <a:ext cx="1523319" cy="15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11102" r="30000" b="8857"/>
          <a:stretch/>
        </p:blipFill>
        <p:spPr>
          <a:xfrm>
            <a:off x="2220686" y="157461"/>
            <a:ext cx="7598228" cy="67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Préconisations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0029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1845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Ã©sultat de recherche d'images pour &quot;melon haut poito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93" y="1612220"/>
            <a:ext cx="5948500" cy="34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8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associÃ©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r="10929"/>
          <a:stretch/>
        </p:blipFill>
        <p:spPr bwMode="auto">
          <a:xfrm>
            <a:off x="195942" y="186418"/>
            <a:ext cx="1785258" cy="13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632" y="186418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Au fait, quelle est la question ?</a:t>
            </a:r>
            <a:endParaRPr lang="fr-FR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10’</a:t>
            </a:r>
            <a:endParaRPr lang="fr-FR" sz="4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7841" r="23268" b="5999"/>
          <a:stretch/>
        </p:blipFill>
        <p:spPr>
          <a:xfrm>
            <a:off x="8551208" y="1876170"/>
            <a:ext cx="3209899" cy="37529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r="36032"/>
          <a:stretch/>
        </p:blipFill>
        <p:spPr>
          <a:xfrm rot="5400000">
            <a:off x="1780540" y="95629"/>
            <a:ext cx="4876708" cy="84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3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question formulée au </a:t>
            </a:r>
            <a:r>
              <a:rPr lang="fr-FR" dirty="0" err="1" smtClean="0"/>
              <a:t>brief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557153" y="1825625"/>
            <a:ext cx="7077694" cy="3577648"/>
          </a:xfrm>
          <a:prstGeom prst="wedgeRoundRectCallout">
            <a:avLst>
              <a:gd name="adj1" fmla="val 45610"/>
              <a:gd name="adj2" fmla="val 6482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latin typeface="Comic Sans MS" panose="030F0702030302020204" pitchFamily="66" charset="0"/>
              </a:rPr>
              <a:t>Comment passer de 3 000T à notre volume potentiel estimé à 12 000T ?</a:t>
            </a:r>
            <a:endParaRPr lang="fr-F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6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19740" r="24968" b="16017"/>
          <a:stretch/>
        </p:blipFill>
        <p:spPr>
          <a:xfrm>
            <a:off x="3355770" y="744187"/>
            <a:ext cx="4952010" cy="440574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72500" y="4690556"/>
            <a:ext cx="9318550" cy="1463040"/>
          </a:xfrm>
        </p:spPr>
        <p:txBody>
          <a:bodyPr/>
          <a:lstStyle/>
          <a:p>
            <a:r>
              <a:rPr lang="fr-FR" b="1" dirty="0" smtClean="0"/>
              <a:t>Objectifs de la réunion</a:t>
            </a:r>
            <a:endParaRPr lang="fr-FR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0305822" y="550607"/>
            <a:ext cx="1455285" cy="851297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4400" b="1" i="1" dirty="0" smtClean="0">
                <a:sym typeface="Wingdings" panose="05000000000000000000" pitchFamily="2" charset="2"/>
              </a:rPr>
              <a:t>10’</a:t>
            </a:r>
            <a:endParaRPr lang="fr-FR" sz="4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64" y="186418"/>
            <a:ext cx="1523320" cy="1523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92824" y="5968930"/>
            <a:ext cx="4277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Mon après-midi sera réussie si…</a:t>
            </a:r>
          </a:p>
        </p:txBody>
      </p:sp>
    </p:spTree>
    <p:extLst>
      <p:ext uri="{BB962C8B-B14F-4D97-AF65-F5344CB8AC3E}">
        <p14:creationId xmlns:p14="http://schemas.microsoft.com/office/powerpoint/2010/main" val="40529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r="29048" b="12122"/>
          <a:stretch/>
        </p:blipFill>
        <p:spPr>
          <a:xfrm rot="5400000">
            <a:off x="7417058" y="1112263"/>
            <a:ext cx="4855032" cy="39355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14285"/>
          <a:stretch/>
        </p:blipFill>
        <p:spPr>
          <a:xfrm rot="5400000">
            <a:off x="-587831" y="1413174"/>
            <a:ext cx="4855031" cy="3333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3" r="10159"/>
          <a:stretch/>
        </p:blipFill>
        <p:spPr>
          <a:xfrm rot="5400000">
            <a:off x="3488776" y="1528741"/>
            <a:ext cx="3996607" cy="39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71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1189</Words>
  <Application>Microsoft Office PowerPoint</Application>
  <PresentationFormat>Grand écran</PresentationFormat>
  <Paragraphs>335</Paragraphs>
  <Slides>51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0" baseType="lpstr">
      <vt:lpstr>Arial</vt:lpstr>
      <vt:lpstr>Arial Narrow</vt:lpstr>
      <vt:lpstr>Bradley Hand ITC</vt:lpstr>
      <vt:lpstr>Calibri</vt:lpstr>
      <vt:lpstr>Calibri Light</vt:lpstr>
      <vt:lpstr>Comic Sans MS</vt:lpstr>
      <vt:lpstr>Tw Cen MT Condensed</vt:lpstr>
      <vt:lpstr>Wingdings</vt:lpstr>
      <vt:lpstr>Thème Office</vt:lpstr>
      <vt:lpstr>PREPARATION CAMPAGNE 2019</vt:lpstr>
      <vt:lpstr>Participants</vt:lpstr>
      <vt:lpstr>Ordre du jour 14H15 - 17H30</vt:lpstr>
      <vt:lpstr>Avant de commencer</vt:lpstr>
      <vt:lpstr>Check-in </vt:lpstr>
      <vt:lpstr>Au fait, quelle est la question ?</vt:lpstr>
      <vt:lpstr>La question formulée au brief…</vt:lpstr>
      <vt:lpstr>Objectifs de la réunion</vt:lpstr>
      <vt:lpstr>Présentation PowerPoint</vt:lpstr>
      <vt:lpstr>Objectifs issus des entretiens</vt:lpstr>
      <vt:lpstr>Retours d’expériences</vt:lpstr>
      <vt:lpstr>Ce qui a fonctionné</vt:lpstr>
      <vt:lpstr>Ce qui n’a pas fonctionné</vt:lpstr>
      <vt:lpstr>Retours d’expériences, d’après entretiens téléphoniques</vt:lpstr>
      <vt:lpstr>A quelle distance du futur idéal ?</vt:lpstr>
      <vt:lpstr>5 – Futur idéal</vt:lpstr>
      <vt:lpstr>Présentation PowerPoint</vt:lpstr>
      <vt:lpstr>Le Melon IGP du Haut Poitou et son marché</vt:lpstr>
      <vt:lpstr>Production annuelle </vt:lpstr>
      <vt:lpstr>Distribution par circuit</vt:lpstr>
      <vt:lpstr>Produits Concurrents</vt:lpstr>
      <vt:lpstr>Les 4 P du Melon IGP Haut Poitou</vt:lpstr>
      <vt:lpstr>Caractéristiques du melon du Haut Poitou</vt:lpstr>
      <vt:lpstr>Melon IGP Haut Poitou Volume 2018 par bureau de vente</vt:lpstr>
      <vt:lpstr>Questions sur le produit ?</vt:lpstr>
      <vt:lpstr>Politique de prix</vt:lpstr>
      <vt:lpstr>Volume Melon IGP Haut Poitou par circuit</vt:lpstr>
      <vt:lpstr>Quels circuits de distribution pour Melon IGP Haut Poitou ?</vt:lpstr>
      <vt:lpstr>Indice notoriété - nb de requête Google</vt:lpstr>
      <vt:lpstr>Indicateurs de Notoriété – nb fans facebook</vt:lpstr>
      <vt:lpstr>Tracts Melon Haut Poitou 2017 et 2018</vt:lpstr>
      <vt:lpstr>Que disent vos clients ?</vt:lpstr>
      <vt:lpstr>Comment activer la notoriété ?</vt:lpstr>
      <vt:lpstr>Comment activer la notoriété ?</vt:lpstr>
      <vt:lpstr>Propositions pour un plan d’actions</vt:lpstr>
      <vt:lpstr>La liste de course</vt:lpstr>
      <vt:lpstr>Mise en phrase</vt:lpstr>
      <vt:lpstr>Présentation &amp; crash-test</vt:lpstr>
      <vt:lpstr>GMS</vt:lpstr>
      <vt:lpstr>Grossistes</vt:lpstr>
      <vt:lpstr>Présentation PowerPoint</vt:lpstr>
      <vt:lpstr>Faisabilité x Rendement</vt:lpstr>
      <vt:lpstr>Qui fait quoi quand ?</vt:lpstr>
      <vt:lpstr>Les propositions d’actions priorisées</vt:lpstr>
      <vt:lpstr>Action n°1 – Mettre en place et animer un plan promo hebdomadaire</vt:lpstr>
      <vt:lpstr>Action n°2 : Rédiger une charte des droits et devoirs de l’adhérent du syndicat IGP</vt:lpstr>
      <vt:lpstr>Action n°3 : Ajouter une composante durable à notre offre</vt:lpstr>
      <vt:lpstr>Présentation PowerPoint</vt:lpstr>
      <vt:lpstr>Evaluation de la réunion</vt:lpstr>
      <vt:lpstr>Préconisations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Henri Blarel</dc:creator>
  <cp:lastModifiedBy>Marc Henri Blarel</cp:lastModifiedBy>
  <cp:revision>59</cp:revision>
  <dcterms:created xsi:type="dcterms:W3CDTF">2019-03-25T09:00:26Z</dcterms:created>
  <dcterms:modified xsi:type="dcterms:W3CDTF">2019-04-05T11:12:33Z</dcterms:modified>
</cp:coreProperties>
</file>